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Source Code Pr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bold.fntdata"/><Relationship Id="rId20" Type="http://schemas.openxmlformats.org/officeDocument/2006/relationships/slide" Target="slides/slide15.xml"/><Relationship Id="rId42" Type="http://schemas.openxmlformats.org/officeDocument/2006/relationships/font" Target="fonts/SourceCodePro-boldItalic.fntdata"/><Relationship Id="rId41" Type="http://schemas.openxmlformats.org/officeDocument/2006/relationships/font" Target="fonts/SourceCodePr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SourceCodePr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796bc0a51_1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796bc0a5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796bc0a51_1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796bc0a5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796bc0a51_1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796bc0a5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796bc0a51_1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796bc0a5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796bc0a51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796bc0a51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796bc0a51_1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796bc0a5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796bc0a51_1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796bc0a51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796bc0a51_1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796bc0a51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796bc0a51_1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796bc0a51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796bc0a51_1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d796bc0a51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796bc0a51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d796bc0a51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796bc0a51_2_1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796bc0a51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d796bc0a51_2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d796bc0a51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d796bc0a51_2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d796bc0a51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d796bc0a51_2_1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d796bc0a51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4deadb760_0_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a4deadb76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4deadb76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a4deadb76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4deadb760_0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4deadb76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796bc0a51_1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d796bc0a5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796bc0a51_1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796bc0a5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 Id="rId10" Type="http://schemas.openxmlformats.org/officeDocument/2006/relationships/image" Target="../media/image14.png"/><Relationship Id="rId9"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11" Type="http://schemas.openxmlformats.org/officeDocument/2006/relationships/image" Target="../media/image13.png"/><Relationship Id="rId10" Type="http://schemas.openxmlformats.org/officeDocument/2006/relationships/image" Target="../media/image14.png"/><Relationship Id="rId12"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10.png"/></Relationships>
</file>

<file path=ppt/slides/_rels/slide13.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4.png"/><Relationship Id="rId13" Type="http://schemas.openxmlformats.org/officeDocument/2006/relationships/image" Target="../media/image21.png"/><Relationship Id="rId12"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4.png"/><Relationship Id="rId13" Type="http://schemas.openxmlformats.org/officeDocument/2006/relationships/image" Target="../media/image21.png"/><Relationship Id="rId12"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 Id="rId15" Type="http://schemas.openxmlformats.org/officeDocument/2006/relationships/image" Target="../media/image17.png"/><Relationship Id="rId14" Type="http://schemas.openxmlformats.org/officeDocument/2006/relationships/image" Target="../media/image16.png"/><Relationship Id="rId16"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10.png"/></Relationships>
</file>

<file path=ppt/slides/_rels/slide15.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4.png"/><Relationship Id="rId13" Type="http://schemas.openxmlformats.org/officeDocument/2006/relationships/image" Target="../media/image21.png"/><Relationship Id="rId12"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 Id="rId15" Type="http://schemas.openxmlformats.org/officeDocument/2006/relationships/image" Target="../media/image17.png"/><Relationship Id="rId14" Type="http://schemas.openxmlformats.org/officeDocument/2006/relationships/image" Target="../media/image16.png"/><Relationship Id="rId17" Type="http://schemas.openxmlformats.org/officeDocument/2006/relationships/image" Target="../media/image19.png"/><Relationship Id="rId16"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png"/><Relationship Id="rId18" Type="http://schemas.openxmlformats.org/officeDocument/2006/relationships/image" Target="../media/image20.png"/><Relationship Id="rId7" Type="http://schemas.openxmlformats.org/officeDocument/2006/relationships/image" Target="../media/image9.png"/><Relationship Id="rId8" Type="http://schemas.openxmlformats.org/officeDocument/2006/relationships/image" Target="../media/image10.png"/></Relationships>
</file>

<file path=ppt/slides/_rels/slide1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19.png"/><Relationship Id="rId13" Type="http://schemas.openxmlformats.org/officeDocument/2006/relationships/image" Target="../media/image23.png"/><Relationship Id="rId12"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17.png"/><Relationship Id="rId14"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20" Type="http://schemas.openxmlformats.org/officeDocument/2006/relationships/image" Target="../media/image25.png"/><Relationship Id="rId11" Type="http://schemas.openxmlformats.org/officeDocument/2006/relationships/image" Target="../media/image13.png"/><Relationship Id="rId22" Type="http://schemas.openxmlformats.org/officeDocument/2006/relationships/image" Target="../media/image27.png"/><Relationship Id="rId10" Type="http://schemas.openxmlformats.org/officeDocument/2006/relationships/image" Target="../media/image14.png"/><Relationship Id="rId21" Type="http://schemas.openxmlformats.org/officeDocument/2006/relationships/image" Target="../media/image26.png"/><Relationship Id="rId13" Type="http://schemas.openxmlformats.org/officeDocument/2006/relationships/image" Target="../media/image21.png"/><Relationship Id="rId12"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 Id="rId15" Type="http://schemas.openxmlformats.org/officeDocument/2006/relationships/image" Target="../media/image17.png"/><Relationship Id="rId14" Type="http://schemas.openxmlformats.org/officeDocument/2006/relationships/image" Target="../media/image16.png"/><Relationship Id="rId17" Type="http://schemas.openxmlformats.org/officeDocument/2006/relationships/image" Target="../media/image19.png"/><Relationship Id="rId16" Type="http://schemas.openxmlformats.org/officeDocument/2006/relationships/image" Target="../media/image24.png"/><Relationship Id="rId5" Type="http://schemas.openxmlformats.org/officeDocument/2006/relationships/image" Target="../media/image18.png"/><Relationship Id="rId19" Type="http://schemas.openxmlformats.org/officeDocument/2006/relationships/image" Target="../media/image31.png"/><Relationship Id="rId6" Type="http://schemas.openxmlformats.org/officeDocument/2006/relationships/image" Target="../media/image2.png"/><Relationship Id="rId18" Type="http://schemas.openxmlformats.org/officeDocument/2006/relationships/image" Target="../media/image20.png"/><Relationship Id="rId7" Type="http://schemas.openxmlformats.org/officeDocument/2006/relationships/image" Target="../media/image9.png"/><Relationship Id="rId8" Type="http://schemas.openxmlformats.org/officeDocument/2006/relationships/image" Target="../media/image10.png"/></Relationships>
</file>

<file path=ppt/slides/_rels/slide18.xml.rels><?xml version="1.0" encoding="UTF-8" standalone="yes"?><Relationships xmlns="http://schemas.openxmlformats.org/package/2006/relationships"><Relationship Id="rId20" Type="http://schemas.openxmlformats.org/officeDocument/2006/relationships/image" Target="../media/image25.png"/><Relationship Id="rId11" Type="http://schemas.openxmlformats.org/officeDocument/2006/relationships/image" Target="../media/image13.png"/><Relationship Id="rId22" Type="http://schemas.openxmlformats.org/officeDocument/2006/relationships/image" Target="../media/image27.png"/><Relationship Id="rId10" Type="http://schemas.openxmlformats.org/officeDocument/2006/relationships/image" Target="../media/image14.png"/><Relationship Id="rId21" Type="http://schemas.openxmlformats.org/officeDocument/2006/relationships/image" Target="../media/image26.png"/><Relationship Id="rId13" Type="http://schemas.openxmlformats.org/officeDocument/2006/relationships/image" Target="../media/image21.png"/><Relationship Id="rId24" Type="http://schemas.openxmlformats.org/officeDocument/2006/relationships/image" Target="../media/image33.png"/><Relationship Id="rId12" Type="http://schemas.openxmlformats.org/officeDocument/2006/relationships/image" Target="../media/image15.png"/><Relationship Id="rId23"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 Id="rId15" Type="http://schemas.openxmlformats.org/officeDocument/2006/relationships/image" Target="../media/image17.png"/><Relationship Id="rId14" Type="http://schemas.openxmlformats.org/officeDocument/2006/relationships/image" Target="../media/image16.png"/><Relationship Id="rId17" Type="http://schemas.openxmlformats.org/officeDocument/2006/relationships/image" Target="../media/image19.png"/><Relationship Id="rId16" Type="http://schemas.openxmlformats.org/officeDocument/2006/relationships/image" Target="../media/image24.png"/><Relationship Id="rId5" Type="http://schemas.openxmlformats.org/officeDocument/2006/relationships/image" Target="../media/image18.png"/><Relationship Id="rId19" Type="http://schemas.openxmlformats.org/officeDocument/2006/relationships/image" Target="../media/image31.png"/><Relationship Id="rId6" Type="http://schemas.openxmlformats.org/officeDocument/2006/relationships/image" Target="../media/image2.png"/><Relationship Id="rId18" Type="http://schemas.openxmlformats.org/officeDocument/2006/relationships/image" Target="../media/image20.png"/><Relationship Id="rId7" Type="http://schemas.openxmlformats.org/officeDocument/2006/relationships/image" Target="../media/image9.png"/><Relationship Id="rId8" Type="http://schemas.openxmlformats.org/officeDocument/2006/relationships/image" Target="../media/image10.png"/></Relationships>
</file>

<file path=ppt/slides/_rels/slide19.xml.rels><?xml version="1.0" encoding="UTF-8" standalone="yes"?><Relationships xmlns="http://schemas.openxmlformats.org/package/2006/relationships"><Relationship Id="rId20" Type="http://schemas.openxmlformats.org/officeDocument/2006/relationships/image" Target="../media/image25.png"/><Relationship Id="rId22" Type="http://schemas.openxmlformats.org/officeDocument/2006/relationships/image" Target="../media/image27.png"/><Relationship Id="rId21" Type="http://schemas.openxmlformats.org/officeDocument/2006/relationships/image" Target="../media/image26.png"/><Relationship Id="rId24" Type="http://schemas.openxmlformats.org/officeDocument/2006/relationships/image" Target="../media/image33.png"/><Relationship Id="rId23"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 Id="rId26" Type="http://schemas.openxmlformats.org/officeDocument/2006/relationships/image" Target="../media/image34.png"/><Relationship Id="rId25" Type="http://schemas.openxmlformats.org/officeDocument/2006/relationships/image" Target="../media/image28.png"/><Relationship Id="rId27" Type="http://schemas.openxmlformats.org/officeDocument/2006/relationships/image" Target="../media/image41.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10.png"/><Relationship Id="rId11" Type="http://schemas.openxmlformats.org/officeDocument/2006/relationships/image" Target="../media/image13.png"/><Relationship Id="rId10" Type="http://schemas.openxmlformats.org/officeDocument/2006/relationships/image" Target="../media/image14.png"/><Relationship Id="rId13" Type="http://schemas.openxmlformats.org/officeDocument/2006/relationships/image" Target="../media/image21.png"/><Relationship Id="rId12" Type="http://schemas.openxmlformats.org/officeDocument/2006/relationships/image" Target="../media/image15.png"/><Relationship Id="rId15" Type="http://schemas.openxmlformats.org/officeDocument/2006/relationships/image" Target="../media/image17.png"/><Relationship Id="rId14" Type="http://schemas.openxmlformats.org/officeDocument/2006/relationships/image" Target="../media/image16.png"/><Relationship Id="rId17" Type="http://schemas.openxmlformats.org/officeDocument/2006/relationships/image" Target="../media/image19.png"/><Relationship Id="rId16" Type="http://schemas.openxmlformats.org/officeDocument/2006/relationships/image" Target="../media/image24.png"/><Relationship Id="rId19" Type="http://schemas.openxmlformats.org/officeDocument/2006/relationships/image" Target="../media/image31.png"/><Relationship Id="rId1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43.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4.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Projet ENI-Enchères</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fr"/>
              <a:t>Yonni GUERRAULT - Antoine COULON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Liste des enchères (utilisateur connecté)</a:t>
            </a:r>
            <a:endParaRPr>
              <a:solidFill>
                <a:schemeClr val="dk2"/>
              </a:solidFill>
              <a:latin typeface="Roboto"/>
              <a:ea typeface="Roboto"/>
              <a:cs typeface="Roboto"/>
              <a:sym typeface="Roboto"/>
            </a:endParaRPr>
          </a:p>
        </p:txBody>
      </p:sp>
      <p:pic>
        <p:nvPicPr>
          <p:cNvPr id="168" name="Google Shape;168;p22"/>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169" name="Google Shape;169;p22"/>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170" name="Google Shape;170;p22"/>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171" name="Google Shape;171;p22"/>
          <p:cNvPicPr preferRelativeResize="0"/>
          <p:nvPr/>
        </p:nvPicPr>
        <p:blipFill>
          <a:blip r:embed="rId6">
            <a:alphaModFix/>
          </a:blip>
          <a:stretch>
            <a:fillRect/>
          </a:stretch>
        </p:blipFill>
        <p:spPr>
          <a:xfrm>
            <a:off x="74700" y="1261475"/>
            <a:ext cx="4546700" cy="2640236"/>
          </a:xfrm>
          <a:prstGeom prst="rect">
            <a:avLst/>
          </a:prstGeom>
          <a:noFill/>
          <a:ln>
            <a:noFill/>
          </a:ln>
        </p:spPr>
      </p:pic>
      <p:pic>
        <p:nvPicPr>
          <p:cNvPr id="172" name="Google Shape;172;p22"/>
          <p:cNvPicPr preferRelativeResize="0"/>
          <p:nvPr/>
        </p:nvPicPr>
        <p:blipFill>
          <a:blip r:embed="rId7">
            <a:alphaModFix/>
          </a:blip>
          <a:stretch>
            <a:fillRect/>
          </a:stretch>
        </p:blipFill>
        <p:spPr>
          <a:xfrm>
            <a:off x="4681425" y="923675"/>
            <a:ext cx="4380176" cy="3293215"/>
          </a:xfrm>
          <a:prstGeom prst="rect">
            <a:avLst/>
          </a:prstGeom>
          <a:noFill/>
          <a:ln>
            <a:noFill/>
          </a:ln>
        </p:spPr>
      </p:pic>
      <p:pic>
        <p:nvPicPr>
          <p:cNvPr id="173" name="Google Shape;173;p22"/>
          <p:cNvPicPr preferRelativeResize="0"/>
          <p:nvPr/>
        </p:nvPicPr>
        <p:blipFill>
          <a:blip r:embed="rId8">
            <a:alphaModFix/>
          </a:blip>
          <a:stretch>
            <a:fillRect/>
          </a:stretch>
        </p:blipFill>
        <p:spPr>
          <a:xfrm>
            <a:off x="74704" y="1261475"/>
            <a:ext cx="4571332" cy="264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Liste des enchères (avec un filtre “Mes ventes”)</a:t>
            </a:r>
            <a:endParaRPr>
              <a:solidFill>
                <a:schemeClr val="dk2"/>
              </a:solidFill>
              <a:latin typeface="Roboto"/>
              <a:ea typeface="Roboto"/>
              <a:cs typeface="Roboto"/>
              <a:sym typeface="Roboto"/>
            </a:endParaRPr>
          </a:p>
        </p:txBody>
      </p:sp>
      <p:pic>
        <p:nvPicPr>
          <p:cNvPr id="179" name="Google Shape;179;p23"/>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180" name="Google Shape;180;p23"/>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181" name="Google Shape;181;p23"/>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182" name="Google Shape;182;p23"/>
          <p:cNvPicPr preferRelativeResize="0"/>
          <p:nvPr/>
        </p:nvPicPr>
        <p:blipFill>
          <a:blip r:embed="rId6">
            <a:alphaModFix/>
          </a:blip>
          <a:stretch>
            <a:fillRect/>
          </a:stretch>
        </p:blipFill>
        <p:spPr>
          <a:xfrm>
            <a:off x="74700" y="1261475"/>
            <a:ext cx="4546700" cy="2640236"/>
          </a:xfrm>
          <a:prstGeom prst="rect">
            <a:avLst/>
          </a:prstGeom>
          <a:noFill/>
          <a:ln>
            <a:noFill/>
          </a:ln>
        </p:spPr>
      </p:pic>
      <p:pic>
        <p:nvPicPr>
          <p:cNvPr id="183" name="Google Shape;183;p23"/>
          <p:cNvPicPr preferRelativeResize="0"/>
          <p:nvPr/>
        </p:nvPicPr>
        <p:blipFill>
          <a:blip r:embed="rId7">
            <a:alphaModFix/>
          </a:blip>
          <a:stretch>
            <a:fillRect/>
          </a:stretch>
        </p:blipFill>
        <p:spPr>
          <a:xfrm>
            <a:off x="4681425" y="923675"/>
            <a:ext cx="4380176" cy="3293215"/>
          </a:xfrm>
          <a:prstGeom prst="rect">
            <a:avLst/>
          </a:prstGeom>
          <a:noFill/>
          <a:ln>
            <a:noFill/>
          </a:ln>
        </p:spPr>
      </p:pic>
      <p:pic>
        <p:nvPicPr>
          <p:cNvPr id="184" name="Google Shape;184;p23"/>
          <p:cNvPicPr preferRelativeResize="0"/>
          <p:nvPr/>
        </p:nvPicPr>
        <p:blipFill>
          <a:blip r:embed="rId8">
            <a:alphaModFix/>
          </a:blip>
          <a:stretch>
            <a:fillRect/>
          </a:stretch>
        </p:blipFill>
        <p:spPr>
          <a:xfrm>
            <a:off x="74704" y="1261475"/>
            <a:ext cx="4571332" cy="2640225"/>
          </a:xfrm>
          <a:prstGeom prst="rect">
            <a:avLst/>
          </a:prstGeom>
          <a:noFill/>
          <a:ln>
            <a:noFill/>
          </a:ln>
        </p:spPr>
      </p:pic>
      <p:pic>
        <p:nvPicPr>
          <p:cNvPr id="185" name="Google Shape;185;p23"/>
          <p:cNvPicPr preferRelativeResize="0"/>
          <p:nvPr/>
        </p:nvPicPr>
        <p:blipFill>
          <a:blip r:embed="rId9">
            <a:alphaModFix/>
          </a:blip>
          <a:stretch>
            <a:fillRect/>
          </a:stretch>
        </p:blipFill>
        <p:spPr>
          <a:xfrm>
            <a:off x="4681424" y="923675"/>
            <a:ext cx="4380175" cy="3297296"/>
          </a:xfrm>
          <a:prstGeom prst="rect">
            <a:avLst/>
          </a:prstGeom>
          <a:noFill/>
          <a:ln>
            <a:noFill/>
          </a:ln>
        </p:spPr>
      </p:pic>
      <p:pic>
        <p:nvPicPr>
          <p:cNvPr id="186" name="Google Shape;186;p23"/>
          <p:cNvPicPr preferRelativeResize="0"/>
          <p:nvPr/>
        </p:nvPicPr>
        <p:blipFill>
          <a:blip r:embed="rId10">
            <a:alphaModFix/>
          </a:blip>
          <a:stretch>
            <a:fillRect/>
          </a:stretch>
        </p:blipFill>
        <p:spPr>
          <a:xfrm>
            <a:off x="74705" y="1261475"/>
            <a:ext cx="4571326" cy="26447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Profil d’un utilisateur</a:t>
            </a:r>
            <a:endParaRPr>
              <a:solidFill>
                <a:schemeClr val="dk2"/>
              </a:solidFill>
              <a:latin typeface="Roboto"/>
              <a:ea typeface="Roboto"/>
              <a:cs typeface="Roboto"/>
              <a:sym typeface="Roboto"/>
            </a:endParaRPr>
          </a:p>
        </p:txBody>
      </p:sp>
      <p:pic>
        <p:nvPicPr>
          <p:cNvPr id="192" name="Google Shape;192;p24"/>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193" name="Google Shape;193;p24"/>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194" name="Google Shape;194;p24"/>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195" name="Google Shape;195;p24"/>
          <p:cNvPicPr preferRelativeResize="0"/>
          <p:nvPr/>
        </p:nvPicPr>
        <p:blipFill>
          <a:blip r:embed="rId6">
            <a:alphaModFix/>
          </a:blip>
          <a:stretch>
            <a:fillRect/>
          </a:stretch>
        </p:blipFill>
        <p:spPr>
          <a:xfrm>
            <a:off x="74700" y="1261475"/>
            <a:ext cx="4546700" cy="2640236"/>
          </a:xfrm>
          <a:prstGeom prst="rect">
            <a:avLst/>
          </a:prstGeom>
          <a:noFill/>
          <a:ln>
            <a:noFill/>
          </a:ln>
        </p:spPr>
      </p:pic>
      <p:pic>
        <p:nvPicPr>
          <p:cNvPr id="196" name="Google Shape;196;p24"/>
          <p:cNvPicPr preferRelativeResize="0"/>
          <p:nvPr/>
        </p:nvPicPr>
        <p:blipFill>
          <a:blip r:embed="rId7">
            <a:alphaModFix/>
          </a:blip>
          <a:stretch>
            <a:fillRect/>
          </a:stretch>
        </p:blipFill>
        <p:spPr>
          <a:xfrm>
            <a:off x="4681425" y="923675"/>
            <a:ext cx="4380176" cy="3293215"/>
          </a:xfrm>
          <a:prstGeom prst="rect">
            <a:avLst/>
          </a:prstGeom>
          <a:noFill/>
          <a:ln>
            <a:noFill/>
          </a:ln>
        </p:spPr>
      </p:pic>
      <p:pic>
        <p:nvPicPr>
          <p:cNvPr id="197" name="Google Shape;197;p24"/>
          <p:cNvPicPr preferRelativeResize="0"/>
          <p:nvPr/>
        </p:nvPicPr>
        <p:blipFill>
          <a:blip r:embed="rId8">
            <a:alphaModFix/>
          </a:blip>
          <a:stretch>
            <a:fillRect/>
          </a:stretch>
        </p:blipFill>
        <p:spPr>
          <a:xfrm>
            <a:off x="74704" y="1261475"/>
            <a:ext cx="4571332" cy="2640225"/>
          </a:xfrm>
          <a:prstGeom prst="rect">
            <a:avLst/>
          </a:prstGeom>
          <a:noFill/>
          <a:ln>
            <a:noFill/>
          </a:ln>
        </p:spPr>
      </p:pic>
      <p:pic>
        <p:nvPicPr>
          <p:cNvPr id="198" name="Google Shape;198;p24"/>
          <p:cNvPicPr preferRelativeResize="0"/>
          <p:nvPr/>
        </p:nvPicPr>
        <p:blipFill>
          <a:blip r:embed="rId9">
            <a:alphaModFix/>
          </a:blip>
          <a:stretch>
            <a:fillRect/>
          </a:stretch>
        </p:blipFill>
        <p:spPr>
          <a:xfrm>
            <a:off x="4681424" y="923675"/>
            <a:ext cx="4380175" cy="3297296"/>
          </a:xfrm>
          <a:prstGeom prst="rect">
            <a:avLst/>
          </a:prstGeom>
          <a:noFill/>
          <a:ln>
            <a:noFill/>
          </a:ln>
        </p:spPr>
      </p:pic>
      <p:pic>
        <p:nvPicPr>
          <p:cNvPr id="199" name="Google Shape;199;p24"/>
          <p:cNvPicPr preferRelativeResize="0"/>
          <p:nvPr/>
        </p:nvPicPr>
        <p:blipFill>
          <a:blip r:embed="rId10">
            <a:alphaModFix/>
          </a:blip>
          <a:stretch>
            <a:fillRect/>
          </a:stretch>
        </p:blipFill>
        <p:spPr>
          <a:xfrm>
            <a:off x="74705" y="1261475"/>
            <a:ext cx="4571326" cy="2644719"/>
          </a:xfrm>
          <a:prstGeom prst="rect">
            <a:avLst/>
          </a:prstGeom>
          <a:noFill/>
          <a:ln>
            <a:noFill/>
          </a:ln>
        </p:spPr>
      </p:pic>
      <p:pic>
        <p:nvPicPr>
          <p:cNvPr id="200" name="Google Shape;200;p24"/>
          <p:cNvPicPr preferRelativeResize="0"/>
          <p:nvPr/>
        </p:nvPicPr>
        <p:blipFill>
          <a:blip r:embed="rId11">
            <a:alphaModFix/>
          </a:blip>
          <a:stretch>
            <a:fillRect/>
          </a:stretch>
        </p:blipFill>
        <p:spPr>
          <a:xfrm>
            <a:off x="4681425" y="923625"/>
            <a:ext cx="4380174" cy="3290204"/>
          </a:xfrm>
          <a:prstGeom prst="rect">
            <a:avLst/>
          </a:prstGeom>
          <a:noFill/>
          <a:ln>
            <a:noFill/>
          </a:ln>
        </p:spPr>
      </p:pic>
      <p:pic>
        <p:nvPicPr>
          <p:cNvPr id="201" name="Google Shape;201;p24"/>
          <p:cNvPicPr preferRelativeResize="0"/>
          <p:nvPr/>
        </p:nvPicPr>
        <p:blipFill>
          <a:blip r:embed="rId12">
            <a:alphaModFix/>
          </a:blip>
          <a:stretch>
            <a:fillRect/>
          </a:stretch>
        </p:blipFill>
        <p:spPr>
          <a:xfrm>
            <a:off x="74705" y="1261475"/>
            <a:ext cx="4571326" cy="26447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Mon p</a:t>
            </a:r>
            <a:r>
              <a:rPr lang="fr">
                <a:solidFill>
                  <a:schemeClr val="dk2"/>
                </a:solidFill>
                <a:latin typeface="Roboto"/>
                <a:ea typeface="Roboto"/>
                <a:cs typeface="Roboto"/>
                <a:sym typeface="Roboto"/>
              </a:rPr>
              <a:t>rofil (profil utilisateur connecté)</a:t>
            </a:r>
            <a:endParaRPr>
              <a:solidFill>
                <a:schemeClr val="dk2"/>
              </a:solidFill>
              <a:latin typeface="Roboto"/>
              <a:ea typeface="Roboto"/>
              <a:cs typeface="Roboto"/>
              <a:sym typeface="Roboto"/>
            </a:endParaRPr>
          </a:p>
        </p:txBody>
      </p:sp>
      <p:pic>
        <p:nvPicPr>
          <p:cNvPr id="207" name="Google Shape;207;p25"/>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208" name="Google Shape;208;p25"/>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209" name="Google Shape;209;p25"/>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210" name="Google Shape;210;p25"/>
          <p:cNvPicPr preferRelativeResize="0"/>
          <p:nvPr/>
        </p:nvPicPr>
        <p:blipFill>
          <a:blip r:embed="rId6">
            <a:alphaModFix/>
          </a:blip>
          <a:stretch>
            <a:fillRect/>
          </a:stretch>
        </p:blipFill>
        <p:spPr>
          <a:xfrm>
            <a:off x="74700" y="1261475"/>
            <a:ext cx="4546700" cy="2640236"/>
          </a:xfrm>
          <a:prstGeom prst="rect">
            <a:avLst/>
          </a:prstGeom>
          <a:noFill/>
          <a:ln>
            <a:noFill/>
          </a:ln>
        </p:spPr>
      </p:pic>
      <p:pic>
        <p:nvPicPr>
          <p:cNvPr id="211" name="Google Shape;211;p25"/>
          <p:cNvPicPr preferRelativeResize="0"/>
          <p:nvPr/>
        </p:nvPicPr>
        <p:blipFill>
          <a:blip r:embed="rId7">
            <a:alphaModFix/>
          </a:blip>
          <a:stretch>
            <a:fillRect/>
          </a:stretch>
        </p:blipFill>
        <p:spPr>
          <a:xfrm>
            <a:off x="4681425" y="923675"/>
            <a:ext cx="4380176" cy="3293215"/>
          </a:xfrm>
          <a:prstGeom prst="rect">
            <a:avLst/>
          </a:prstGeom>
          <a:noFill/>
          <a:ln>
            <a:noFill/>
          </a:ln>
        </p:spPr>
      </p:pic>
      <p:pic>
        <p:nvPicPr>
          <p:cNvPr id="212" name="Google Shape;212;p25"/>
          <p:cNvPicPr preferRelativeResize="0"/>
          <p:nvPr/>
        </p:nvPicPr>
        <p:blipFill>
          <a:blip r:embed="rId8">
            <a:alphaModFix/>
          </a:blip>
          <a:stretch>
            <a:fillRect/>
          </a:stretch>
        </p:blipFill>
        <p:spPr>
          <a:xfrm>
            <a:off x="74704" y="1261475"/>
            <a:ext cx="4571332" cy="2640225"/>
          </a:xfrm>
          <a:prstGeom prst="rect">
            <a:avLst/>
          </a:prstGeom>
          <a:noFill/>
          <a:ln>
            <a:noFill/>
          </a:ln>
        </p:spPr>
      </p:pic>
      <p:pic>
        <p:nvPicPr>
          <p:cNvPr id="213" name="Google Shape;213;p25"/>
          <p:cNvPicPr preferRelativeResize="0"/>
          <p:nvPr/>
        </p:nvPicPr>
        <p:blipFill>
          <a:blip r:embed="rId9">
            <a:alphaModFix/>
          </a:blip>
          <a:stretch>
            <a:fillRect/>
          </a:stretch>
        </p:blipFill>
        <p:spPr>
          <a:xfrm>
            <a:off x="4681424" y="923675"/>
            <a:ext cx="4380175" cy="3297296"/>
          </a:xfrm>
          <a:prstGeom prst="rect">
            <a:avLst/>
          </a:prstGeom>
          <a:noFill/>
          <a:ln>
            <a:noFill/>
          </a:ln>
        </p:spPr>
      </p:pic>
      <p:pic>
        <p:nvPicPr>
          <p:cNvPr id="214" name="Google Shape;214;p25"/>
          <p:cNvPicPr preferRelativeResize="0"/>
          <p:nvPr/>
        </p:nvPicPr>
        <p:blipFill>
          <a:blip r:embed="rId10">
            <a:alphaModFix/>
          </a:blip>
          <a:stretch>
            <a:fillRect/>
          </a:stretch>
        </p:blipFill>
        <p:spPr>
          <a:xfrm>
            <a:off x="74705" y="1261475"/>
            <a:ext cx="4571326" cy="2644719"/>
          </a:xfrm>
          <a:prstGeom prst="rect">
            <a:avLst/>
          </a:prstGeom>
          <a:noFill/>
          <a:ln>
            <a:noFill/>
          </a:ln>
        </p:spPr>
      </p:pic>
      <p:pic>
        <p:nvPicPr>
          <p:cNvPr id="215" name="Google Shape;215;p25"/>
          <p:cNvPicPr preferRelativeResize="0"/>
          <p:nvPr/>
        </p:nvPicPr>
        <p:blipFill>
          <a:blip r:embed="rId11">
            <a:alphaModFix/>
          </a:blip>
          <a:stretch>
            <a:fillRect/>
          </a:stretch>
        </p:blipFill>
        <p:spPr>
          <a:xfrm>
            <a:off x="4681425" y="923625"/>
            <a:ext cx="4380174" cy="3290204"/>
          </a:xfrm>
          <a:prstGeom prst="rect">
            <a:avLst/>
          </a:prstGeom>
          <a:noFill/>
          <a:ln>
            <a:noFill/>
          </a:ln>
        </p:spPr>
      </p:pic>
      <p:pic>
        <p:nvPicPr>
          <p:cNvPr id="216" name="Google Shape;216;p25"/>
          <p:cNvPicPr preferRelativeResize="0"/>
          <p:nvPr/>
        </p:nvPicPr>
        <p:blipFill>
          <a:blip r:embed="rId12">
            <a:alphaModFix/>
          </a:blip>
          <a:stretch>
            <a:fillRect/>
          </a:stretch>
        </p:blipFill>
        <p:spPr>
          <a:xfrm>
            <a:off x="74705" y="1261475"/>
            <a:ext cx="4571326" cy="2644719"/>
          </a:xfrm>
          <a:prstGeom prst="rect">
            <a:avLst/>
          </a:prstGeom>
          <a:noFill/>
          <a:ln>
            <a:noFill/>
          </a:ln>
        </p:spPr>
      </p:pic>
      <p:pic>
        <p:nvPicPr>
          <p:cNvPr id="217" name="Google Shape;217;p25"/>
          <p:cNvPicPr preferRelativeResize="0"/>
          <p:nvPr/>
        </p:nvPicPr>
        <p:blipFill>
          <a:blip r:embed="rId13">
            <a:alphaModFix/>
          </a:blip>
          <a:stretch>
            <a:fillRect/>
          </a:stretch>
        </p:blipFill>
        <p:spPr>
          <a:xfrm>
            <a:off x="4681423" y="923675"/>
            <a:ext cx="4380174" cy="3302345"/>
          </a:xfrm>
          <a:prstGeom prst="rect">
            <a:avLst/>
          </a:prstGeom>
          <a:noFill/>
          <a:ln>
            <a:noFill/>
          </a:ln>
        </p:spPr>
      </p:pic>
      <p:pic>
        <p:nvPicPr>
          <p:cNvPr id="218" name="Google Shape;218;p25"/>
          <p:cNvPicPr preferRelativeResize="0"/>
          <p:nvPr/>
        </p:nvPicPr>
        <p:blipFill>
          <a:blip r:embed="rId14">
            <a:alphaModFix/>
          </a:blip>
          <a:stretch>
            <a:fillRect/>
          </a:stretch>
        </p:blipFill>
        <p:spPr>
          <a:xfrm>
            <a:off x="74695" y="1261475"/>
            <a:ext cx="4551317" cy="262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Modifier mon profil</a:t>
            </a:r>
            <a:endParaRPr>
              <a:solidFill>
                <a:schemeClr val="dk2"/>
              </a:solidFill>
              <a:latin typeface="Roboto"/>
              <a:ea typeface="Roboto"/>
              <a:cs typeface="Roboto"/>
              <a:sym typeface="Roboto"/>
            </a:endParaRPr>
          </a:p>
        </p:txBody>
      </p:sp>
      <p:pic>
        <p:nvPicPr>
          <p:cNvPr id="224" name="Google Shape;224;p26"/>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225" name="Google Shape;225;p26"/>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226" name="Google Shape;226;p26"/>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227" name="Google Shape;227;p26"/>
          <p:cNvPicPr preferRelativeResize="0"/>
          <p:nvPr/>
        </p:nvPicPr>
        <p:blipFill>
          <a:blip r:embed="rId6">
            <a:alphaModFix/>
          </a:blip>
          <a:stretch>
            <a:fillRect/>
          </a:stretch>
        </p:blipFill>
        <p:spPr>
          <a:xfrm>
            <a:off x="74700" y="1261475"/>
            <a:ext cx="4546700" cy="2640236"/>
          </a:xfrm>
          <a:prstGeom prst="rect">
            <a:avLst/>
          </a:prstGeom>
          <a:noFill/>
          <a:ln>
            <a:noFill/>
          </a:ln>
        </p:spPr>
      </p:pic>
      <p:pic>
        <p:nvPicPr>
          <p:cNvPr id="228" name="Google Shape;228;p26"/>
          <p:cNvPicPr preferRelativeResize="0"/>
          <p:nvPr/>
        </p:nvPicPr>
        <p:blipFill>
          <a:blip r:embed="rId7">
            <a:alphaModFix/>
          </a:blip>
          <a:stretch>
            <a:fillRect/>
          </a:stretch>
        </p:blipFill>
        <p:spPr>
          <a:xfrm>
            <a:off x="4681425" y="923675"/>
            <a:ext cx="4380176" cy="3293215"/>
          </a:xfrm>
          <a:prstGeom prst="rect">
            <a:avLst/>
          </a:prstGeom>
          <a:noFill/>
          <a:ln>
            <a:noFill/>
          </a:ln>
        </p:spPr>
      </p:pic>
      <p:pic>
        <p:nvPicPr>
          <p:cNvPr id="229" name="Google Shape;229;p26"/>
          <p:cNvPicPr preferRelativeResize="0"/>
          <p:nvPr/>
        </p:nvPicPr>
        <p:blipFill>
          <a:blip r:embed="rId8">
            <a:alphaModFix/>
          </a:blip>
          <a:stretch>
            <a:fillRect/>
          </a:stretch>
        </p:blipFill>
        <p:spPr>
          <a:xfrm>
            <a:off x="74704" y="1261475"/>
            <a:ext cx="4571332" cy="2640225"/>
          </a:xfrm>
          <a:prstGeom prst="rect">
            <a:avLst/>
          </a:prstGeom>
          <a:noFill/>
          <a:ln>
            <a:noFill/>
          </a:ln>
        </p:spPr>
      </p:pic>
      <p:pic>
        <p:nvPicPr>
          <p:cNvPr id="230" name="Google Shape;230;p26"/>
          <p:cNvPicPr preferRelativeResize="0"/>
          <p:nvPr/>
        </p:nvPicPr>
        <p:blipFill>
          <a:blip r:embed="rId9">
            <a:alphaModFix/>
          </a:blip>
          <a:stretch>
            <a:fillRect/>
          </a:stretch>
        </p:blipFill>
        <p:spPr>
          <a:xfrm>
            <a:off x="4681424" y="923675"/>
            <a:ext cx="4380175" cy="3297296"/>
          </a:xfrm>
          <a:prstGeom prst="rect">
            <a:avLst/>
          </a:prstGeom>
          <a:noFill/>
          <a:ln>
            <a:noFill/>
          </a:ln>
        </p:spPr>
      </p:pic>
      <p:pic>
        <p:nvPicPr>
          <p:cNvPr id="231" name="Google Shape;231;p26"/>
          <p:cNvPicPr preferRelativeResize="0"/>
          <p:nvPr/>
        </p:nvPicPr>
        <p:blipFill>
          <a:blip r:embed="rId10">
            <a:alphaModFix/>
          </a:blip>
          <a:stretch>
            <a:fillRect/>
          </a:stretch>
        </p:blipFill>
        <p:spPr>
          <a:xfrm>
            <a:off x="74705" y="1261475"/>
            <a:ext cx="4571326" cy="2644719"/>
          </a:xfrm>
          <a:prstGeom prst="rect">
            <a:avLst/>
          </a:prstGeom>
          <a:noFill/>
          <a:ln>
            <a:noFill/>
          </a:ln>
        </p:spPr>
      </p:pic>
      <p:pic>
        <p:nvPicPr>
          <p:cNvPr id="232" name="Google Shape;232;p26"/>
          <p:cNvPicPr preferRelativeResize="0"/>
          <p:nvPr/>
        </p:nvPicPr>
        <p:blipFill>
          <a:blip r:embed="rId11">
            <a:alphaModFix/>
          </a:blip>
          <a:stretch>
            <a:fillRect/>
          </a:stretch>
        </p:blipFill>
        <p:spPr>
          <a:xfrm>
            <a:off x="4681425" y="923625"/>
            <a:ext cx="4380174" cy="3290204"/>
          </a:xfrm>
          <a:prstGeom prst="rect">
            <a:avLst/>
          </a:prstGeom>
          <a:noFill/>
          <a:ln>
            <a:noFill/>
          </a:ln>
        </p:spPr>
      </p:pic>
      <p:pic>
        <p:nvPicPr>
          <p:cNvPr id="233" name="Google Shape;233;p26"/>
          <p:cNvPicPr preferRelativeResize="0"/>
          <p:nvPr/>
        </p:nvPicPr>
        <p:blipFill>
          <a:blip r:embed="rId12">
            <a:alphaModFix/>
          </a:blip>
          <a:stretch>
            <a:fillRect/>
          </a:stretch>
        </p:blipFill>
        <p:spPr>
          <a:xfrm>
            <a:off x="74705" y="1261475"/>
            <a:ext cx="4571326" cy="2644719"/>
          </a:xfrm>
          <a:prstGeom prst="rect">
            <a:avLst/>
          </a:prstGeom>
          <a:noFill/>
          <a:ln>
            <a:noFill/>
          </a:ln>
        </p:spPr>
      </p:pic>
      <p:pic>
        <p:nvPicPr>
          <p:cNvPr id="234" name="Google Shape;234;p26"/>
          <p:cNvPicPr preferRelativeResize="0"/>
          <p:nvPr/>
        </p:nvPicPr>
        <p:blipFill>
          <a:blip r:embed="rId13">
            <a:alphaModFix/>
          </a:blip>
          <a:stretch>
            <a:fillRect/>
          </a:stretch>
        </p:blipFill>
        <p:spPr>
          <a:xfrm>
            <a:off x="4681423" y="923675"/>
            <a:ext cx="4380174" cy="3302345"/>
          </a:xfrm>
          <a:prstGeom prst="rect">
            <a:avLst/>
          </a:prstGeom>
          <a:noFill/>
          <a:ln>
            <a:noFill/>
          </a:ln>
        </p:spPr>
      </p:pic>
      <p:pic>
        <p:nvPicPr>
          <p:cNvPr id="235" name="Google Shape;235;p26"/>
          <p:cNvPicPr preferRelativeResize="0"/>
          <p:nvPr/>
        </p:nvPicPr>
        <p:blipFill>
          <a:blip r:embed="rId14">
            <a:alphaModFix/>
          </a:blip>
          <a:stretch>
            <a:fillRect/>
          </a:stretch>
        </p:blipFill>
        <p:spPr>
          <a:xfrm>
            <a:off x="74695" y="1261475"/>
            <a:ext cx="4551317" cy="2620550"/>
          </a:xfrm>
          <a:prstGeom prst="rect">
            <a:avLst/>
          </a:prstGeom>
          <a:noFill/>
          <a:ln>
            <a:noFill/>
          </a:ln>
        </p:spPr>
      </p:pic>
      <p:pic>
        <p:nvPicPr>
          <p:cNvPr id="236" name="Google Shape;236;p26"/>
          <p:cNvPicPr preferRelativeResize="0"/>
          <p:nvPr/>
        </p:nvPicPr>
        <p:blipFill>
          <a:blip r:embed="rId15">
            <a:alphaModFix/>
          </a:blip>
          <a:stretch>
            <a:fillRect/>
          </a:stretch>
        </p:blipFill>
        <p:spPr>
          <a:xfrm>
            <a:off x="4681428" y="923675"/>
            <a:ext cx="4380174" cy="3314516"/>
          </a:xfrm>
          <a:prstGeom prst="rect">
            <a:avLst/>
          </a:prstGeom>
          <a:noFill/>
          <a:ln>
            <a:noFill/>
          </a:ln>
        </p:spPr>
      </p:pic>
      <p:pic>
        <p:nvPicPr>
          <p:cNvPr id="237" name="Google Shape;237;p26"/>
          <p:cNvPicPr preferRelativeResize="0"/>
          <p:nvPr/>
        </p:nvPicPr>
        <p:blipFill>
          <a:blip r:embed="rId16">
            <a:alphaModFix/>
          </a:blip>
          <a:stretch>
            <a:fillRect/>
          </a:stretch>
        </p:blipFill>
        <p:spPr>
          <a:xfrm>
            <a:off x="74695" y="1261475"/>
            <a:ext cx="4590952" cy="2644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Vendre un article</a:t>
            </a:r>
            <a:endParaRPr>
              <a:solidFill>
                <a:schemeClr val="dk2"/>
              </a:solidFill>
              <a:latin typeface="Roboto"/>
              <a:ea typeface="Roboto"/>
              <a:cs typeface="Roboto"/>
              <a:sym typeface="Roboto"/>
            </a:endParaRPr>
          </a:p>
        </p:txBody>
      </p:sp>
      <p:pic>
        <p:nvPicPr>
          <p:cNvPr id="243" name="Google Shape;243;p27"/>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244" name="Google Shape;244;p27"/>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245" name="Google Shape;245;p27"/>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246" name="Google Shape;246;p27"/>
          <p:cNvPicPr preferRelativeResize="0"/>
          <p:nvPr/>
        </p:nvPicPr>
        <p:blipFill>
          <a:blip r:embed="rId6">
            <a:alphaModFix/>
          </a:blip>
          <a:stretch>
            <a:fillRect/>
          </a:stretch>
        </p:blipFill>
        <p:spPr>
          <a:xfrm>
            <a:off x="74700" y="1261475"/>
            <a:ext cx="4546700" cy="2640236"/>
          </a:xfrm>
          <a:prstGeom prst="rect">
            <a:avLst/>
          </a:prstGeom>
          <a:noFill/>
          <a:ln>
            <a:noFill/>
          </a:ln>
        </p:spPr>
      </p:pic>
      <p:pic>
        <p:nvPicPr>
          <p:cNvPr id="247" name="Google Shape;247;p27"/>
          <p:cNvPicPr preferRelativeResize="0"/>
          <p:nvPr/>
        </p:nvPicPr>
        <p:blipFill>
          <a:blip r:embed="rId7">
            <a:alphaModFix/>
          </a:blip>
          <a:stretch>
            <a:fillRect/>
          </a:stretch>
        </p:blipFill>
        <p:spPr>
          <a:xfrm>
            <a:off x="4681425" y="923675"/>
            <a:ext cx="4380176" cy="3293215"/>
          </a:xfrm>
          <a:prstGeom prst="rect">
            <a:avLst/>
          </a:prstGeom>
          <a:noFill/>
          <a:ln>
            <a:noFill/>
          </a:ln>
        </p:spPr>
      </p:pic>
      <p:pic>
        <p:nvPicPr>
          <p:cNvPr id="248" name="Google Shape;248;p27"/>
          <p:cNvPicPr preferRelativeResize="0"/>
          <p:nvPr/>
        </p:nvPicPr>
        <p:blipFill>
          <a:blip r:embed="rId8">
            <a:alphaModFix/>
          </a:blip>
          <a:stretch>
            <a:fillRect/>
          </a:stretch>
        </p:blipFill>
        <p:spPr>
          <a:xfrm>
            <a:off x="74704" y="1261475"/>
            <a:ext cx="4571332" cy="2640225"/>
          </a:xfrm>
          <a:prstGeom prst="rect">
            <a:avLst/>
          </a:prstGeom>
          <a:noFill/>
          <a:ln>
            <a:noFill/>
          </a:ln>
        </p:spPr>
      </p:pic>
      <p:pic>
        <p:nvPicPr>
          <p:cNvPr id="249" name="Google Shape;249;p27"/>
          <p:cNvPicPr preferRelativeResize="0"/>
          <p:nvPr/>
        </p:nvPicPr>
        <p:blipFill>
          <a:blip r:embed="rId9">
            <a:alphaModFix/>
          </a:blip>
          <a:stretch>
            <a:fillRect/>
          </a:stretch>
        </p:blipFill>
        <p:spPr>
          <a:xfrm>
            <a:off x="4681424" y="923675"/>
            <a:ext cx="4380175" cy="3297296"/>
          </a:xfrm>
          <a:prstGeom prst="rect">
            <a:avLst/>
          </a:prstGeom>
          <a:noFill/>
          <a:ln>
            <a:noFill/>
          </a:ln>
        </p:spPr>
      </p:pic>
      <p:pic>
        <p:nvPicPr>
          <p:cNvPr id="250" name="Google Shape;250;p27"/>
          <p:cNvPicPr preferRelativeResize="0"/>
          <p:nvPr/>
        </p:nvPicPr>
        <p:blipFill>
          <a:blip r:embed="rId10">
            <a:alphaModFix/>
          </a:blip>
          <a:stretch>
            <a:fillRect/>
          </a:stretch>
        </p:blipFill>
        <p:spPr>
          <a:xfrm>
            <a:off x="74705" y="1261475"/>
            <a:ext cx="4571326" cy="2644719"/>
          </a:xfrm>
          <a:prstGeom prst="rect">
            <a:avLst/>
          </a:prstGeom>
          <a:noFill/>
          <a:ln>
            <a:noFill/>
          </a:ln>
        </p:spPr>
      </p:pic>
      <p:pic>
        <p:nvPicPr>
          <p:cNvPr id="251" name="Google Shape;251;p27"/>
          <p:cNvPicPr preferRelativeResize="0"/>
          <p:nvPr/>
        </p:nvPicPr>
        <p:blipFill>
          <a:blip r:embed="rId11">
            <a:alphaModFix/>
          </a:blip>
          <a:stretch>
            <a:fillRect/>
          </a:stretch>
        </p:blipFill>
        <p:spPr>
          <a:xfrm>
            <a:off x="4681425" y="923625"/>
            <a:ext cx="4380174" cy="3290204"/>
          </a:xfrm>
          <a:prstGeom prst="rect">
            <a:avLst/>
          </a:prstGeom>
          <a:noFill/>
          <a:ln>
            <a:noFill/>
          </a:ln>
        </p:spPr>
      </p:pic>
      <p:pic>
        <p:nvPicPr>
          <p:cNvPr id="252" name="Google Shape;252;p27"/>
          <p:cNvPicPr preferRelativeResize="0"/>
          <p:nvPr/>
        </p:nvPicPr>
        <p:blipFill>
          <a:blip r:embed="rId12">
            <a:alphaModFix/>
          </a:blip>
          <a:stretch>
            <a:fillRect/>
          </a:stretch>
        </p:blipFill>
        <p:spPr>
          <a:xfrm>
            <a:off x="74705" y="1261475"/>
            <a:ext cx="4571326" cy="2644719"/>
          </a:xfrm>
          <a:prstGeom prst="rect">
            <a:avLst/>
          </a:prstGeom>
          <a:noFill/>
          <a:ln>
            <a:noFill/>
          </a:ln>
        </p:spPr>
      </p:pic>
      <p:pic>
        <p:nvPicPr>
          <p:cNvPr id="253" name="Google Shape;253;p27"/>
          <p:cNvPicPr preferRelativeResize="0"/>
          <p:nvPr/>
        </p:nvPicPr>
        <p:blipFill>
          <a:blip r:embed="rId13">
            <a:alphaModFix/>
          </a:blip>
          <a:stretch>
            <a:fillRect/>
          </a:stretch>
        </p:blipFill>
        <p:spPr>
          <a:xfrm>
            <a:off x="4681423" y="923675"/>
            <a:ext cx="4380174" cy="3302345"/>
          </a:xfrm>
          <a:prstGeom prst="rect">
            <a:avLst/>
          </a:prstGeom>
          <a:noFill/>
          <a:ln>
            <a:noFill/>
          </a:ln>
        </p:spPr>
      </p:pic>
      <p:pic>
        <p:nvPicPr>
          <p:cNvPr id="254" name="Google Shape;254;p27"/>
          <p:cNvPicPr preferRelativeResize="0"/>
          <p:nvPr/>
        </p:nvPicPr>
        <p:blipFill>
          <a:blip r:embed="rId14">
            <a:alphaModFix/>
          </a:blip>
          <a:stretch>
            <a:fillRect/>
          </a:stretch>
        </p:blipFill>
        <p:spPr>
          <a:xfrm>
            <a:off x="74695" y="1261475"/>
            <a:ext cx="4551317" cy="2620550"/>
          </a:xfrm>
          <a:prstGeom prst="rect">
            <a:avLst/>
          </a:prstGeom>
          <a:noFill/>
          <a:ln>
            <a:noFill/>
          </a:ln>
        </p:spPr>
      </p:pic>
      <p:pic>
        <p:nvPicPr>
          <p:cNvPr id="255" name="Google Shape;255;p27"/>
          <p:cNvPicPr preferRelativeResize="0"/>
          <p:nvPr/>
        </p:nvPicPr>
        <p:blipFill>
          <a:blip r:embed="rId15">
            <a:alphaModFix/>
          </a:blip>
          <a:stretch>
            <a:fillRect/>
          </a:stretch>
        </p:blipFill>
        <p:spPr>
          <a:xfrm>
            <a:off x="4681428" y="923675"/>
            <a:ext cx="4380174" cy="3314516"/>
          </a:xfrm>
          <a:prstGeom prst="rect">
            <a:avLst/>
          </a:prstGeom>
          <a:noFill/>
          <a:ln>
            <a:noFill/>
          </a:ln>
        </p:spPr>
      </p:pic>
      <p:pic>
        <p:nvPicPr>
          <p:cNvPr id="256" name="Google Shape;256;p27"/>
          <p:cNvPicPr preferRelativeResize="0"/>
          <p:nvPr/>
        </p:nvPicPr>
        <p:blipFill>
          <a:blip r:embed="rId16">
            <a:alphaModFix/>
          </a:blip>
          <a:stretch>
            <a:fillRect/>
          </a:stretch>
        </p:blipFill>
        <p:spPr>
          <a:xfrm>
            <a:off x="74695" y="1261475"/>
            <a:ext cx="4590952" cy="2644725"/>
          </a:xfrm>
          <a:prstGeom prst="rect">
            <a:avLst/>
          </a:prstGeom>
          <a:noFill/>
          <a:ln>
            <a:noFill/>
          </a:ln>
        </p:spPr>
      </p:pic>
      <p:pic>
        <p:nvPicPr>
          <p:cNvPr id="257" name="Google Shape;257;p27"/>
          <p:cNvPicPr preferRelativeResize="0"/>
          <p:nvPr/>
        </p:nvPicPr>
        <p:blipFill>
          <a:blip r:embed="rId17">
            <a:alphaModFix/>
          </a:blip>
          <a:stretch>
            <a:fillRect/>
          </a:stretch>
        </p:blipFill>
        <p:spPr>
          <a:xfrm>
            <a:off x="4686818" y="923625"/>
            <a:ext cx="4374783" cy="3290201"/>
          </a:xfrm>
          <a:prstGeom prst="rect">
            <a:avLst/>
          </a:prstGeom>
          <a:noFill/>
          <a:ln>
            <a:noFill/>
          </a:ln>
        </p:spPr>
      </p:pic>
      <p:pic>
        <p:nvPicPr>
          <p:cNvPr id="258" name="Google Shape;258;p27"/>
          <p:cNvPicPr preferRelativeResize="0"/>
          <p:nvPr/>
        </p:nvPicPr>
        <p:blipFill>
          <a:blip r:embed="rId18">
            <a:alphaModFix/>
          </a:blip>
          <a:stretch>
            <a:fillRect/>
          </a:stretch>
        </p:blipFill>
        <p:spPr>
          <a:xfrm>
            <a:off x="74700" y="1261475"/>
            <a:ext cx="4590949" cy="26542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nvSpPr>
        <p:spPr>
          <a:xfrm>
            <a:off x="3946875" y="4569950"/>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Enchère non commencée</a:t>
            </a:r>
            <a:endParaRPr>
              <a:solidFill>
                <a:schemeClr val="dk2"/>
              </a:solidFill>
              <a:latin typeface="Roboto"/>
              <a:ea typeface="Roboto"/>
              <a:cs typeface="Roboto"/>
              <a:sym typeface="Roboto"/>
            </a:endParaRPr>
          </a:p>
        </p:txBody>
      </p:sp>
      <p:pic>
        <p:nvPicPr>
          <p:cNvPr id="264" name="Google Shape;264;p28"/>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265" name="Google Shape;265;p28"/>
          <p:cNvPicPr preferRelativeResize="0"/>
          <p:nvPr/>
        </p:nvPicPr>
        <p:blipFill>
          <a:blip r:embed="rId4">
            <a:alphaModFix/>
          </a:blip>
          <a:stretch>
            <a:fillRect/>
          </a:stretch>
        </p:blipFill>
        <p:spPr>
          <a:xfrm>
            <a:off x="4681425" y="923663"/>
            <a:ext cx="4380175" cy="3296213"/>
          </a:xfrm>
          <a:prstGeom prst="rect">
            <a:avLst/>
          </a:prstGeom>
          <a:noFill/>
          <a:ln>
            <a:noFill/>
          </a:ln>
        </p:spPr>
      </p:pic>
      <p:pic>
        <p:nvPicPr>
          <p:cNvPr id="266" name="Google Shape;266;p28"/>
          <p:cNvPicPr preferRelativeResize="0"/>
          <p:nvPr/>
        </p:nvPicPr>
        <p:blipFill>
          <a:blip r:embed="rId5">
            <a:alphaModFix/>
          </a:blip>
          <a:stretch>
            <a:fillRect/>
          </a:stretch>
        </p:blipFill>
        <p:spPr>
          <a:xfrm>
            <a:off x="4681425" y="923675"/>
            <a:ext cx="4380176" cy="3293215"/>
          </a:xfrm>
          <a:prstGeom prst="rect">
            <a:avLst/>
          </a:prstGeom>
          <a:noFill/>
          <a:ln>
            <a:noFill/>
          </a:ln>
        </p:spPr>
      </p:pic>
      <p:pic>
        <p:nvPicPr>
          <p:cNvPr id="267" name="Google Shape;267;p28"/>
          <p:cNvPicPr preferRelativeResize="0"/>
          <p:nvPr/>
        </p:nvPicPr>
        <p:blipFill>
          <a:blip r:embed="rId6">
            <a:alphaModFix/>
          </a:blip>
          <a:stretch>
            <a:fillRect/>
          </a:stretch>
        </p:blipFill>
        <p:spPr>
          <a:xfrm>
            <a:off x="4681424" y="923675"/>
            <a:ext cx="4380175" cy="3297296"/>
          </a:xfrm>
          <a:prstGeom prst="rect">
            <a:avLst/>
          </a:prstGeom>
          <a:noFill/>
          <a:ln>
            <a:noFill/>
          </a:ln>
        </p:spPr>
      </p:pic>
      <p:pic>
        <p:nvPicPr>
          <p:cNvPr id="268" name="Google Shape;268;p28"/>
          <p:cNvPicPr preferRelativeResize="0"/>
          <p:nvPr/>
        </p:nvPicPr>
        <p:blipFill>
          <a:blip r:embed="rId7">
            <a:alphaModFix/>
          </a:blip>
          <a:stretch>
            <a:fillRect/>
          </a:stretch>
        </p:blipFill>
        <p:spPr>
          <a:xfrm>
            <a:off x="4681425" y="923625"/>
            <a:ext cx="4380174" cy="3290204"/>
          </a:xfrm>
          <a:prstGeom prst="rect">
            <a:avLst/>
          </a:prstGeom>
          <a:noFill/>
          <a:ln>
            <a:noFill/>
          </a:ln>
        </p:spPr>
      </p:pic>
      <p:pic>
        <p:nvPicPr>
          <p:cNvPr id="269" name="Google Shape;269;p28"/>
          <p:cNvPicPr preferRelativeResize="0"/>
          <p:nvPr/>
        </p:nvPicPr>
        <p:blipFill>
          <a:blip r:embed="rId8">
            <a:alphaModFix/>
          </a:blip>
          <a:stretch>
            <a:fillRect/>
          </a:stretch>
        </p:blipFill>
        <p:spPr>
          <a:xfrm>
            <a:off x="4681423" y="923675"/>
            <a:ext cx="4380174" cy="3302345"/>
          </a:xfrm>
          <a:prstGeom prst="rect">
            <a:avLst/>
          </a:prstGeom>
          <a:noFill/>
          <a:ln>
            <a:noFill/>
          </a:ln>
        </p:spPr>
      </p:pic>
      <p:pic>
        <p:nvPicPr>
          <p:cNvPr id="270" name="Google Shape;270;p28"/>
          <p:cNvPicPr preferRelativeResize="0"/>
          <p:nvPr/>
        </p:nvPicPr>
        <p:blipFill>
          <a:blip r:embed="rId9">
            <a:alphaModFix/>
          </a:blip>
          <a:stretch>
            <a:fillRect/>
          </a:stretch>
        </p:blipFill>
        <p:spPr>
          <a:xfrm>
            <a:off x="4681428" y="923675"/>
            <a:ext cx="4380174" cy="3314516"/>
          </a:xfrm>
          <a:prstGeom prst="rect">
            <a:avLst/>
          </a:prstGeom>
          <a:noFill/>
          <a:ln>
            <a:noFill/>
          </a:ln>
        </p:spPr>
      </p:pic>
      <p:pic>
        <p:nvPicPr>
          <p:cNvPr id="271" name="Google Shape;271;p28"/>
          <p:cNvPicPr preferRelativeResize="0"/>
          <p:nvPr/>
        </p:nvPicPr>
        <p:blipFill>
          <a:blip r:embed="rId10">
            <a:alphaModFix/>
          </a:blip>
          <a:stretch>
            <a:fillRect/>
          </a:stretch>
        </p:blipFill>
        <p:spPr>
          <a:xfrm>
            <a:off x="4686818" y="923625"/>
            <a:ext cx="4374783" cy="3290201"/>
          </a:xfrm>
          <a:prstGeom prst="rect">
            <a:avLst/>
          </a:prstGeom>
          <a:noFill/>
          <a:ln>
            <a:noFill/>
          </a:ln>
        </p:spPr>
      </p:pic>
      <p:pic>
        <p:nvPicPr>
          <p:cNvPr id="272" name="Google Shape;272;p28"/>
          <p:cNvPicPr preferRelativeResize="0"/>
          <p:nvPr/>
        </p:nvPicPr>
        <p:blipFill>
          <a:blip r:embed="rId11">
            <a:alphaModFix/>
          </a:blip>
          <a:stretch>
            <a:fillRect/>
          </a:stretch>
        </p:blipFill>
        <p:spPr>
          <a:xfrm>
            <a:off x="4686825" y="923625"/>
            <a:ext cx="4374775" cy="3297284"/>
          </a:xfrm>
          <a:prstGeom prst="rect">
            <a:avLst/>
          </a:prstGeom>
          <a:noFill/>
          <a:ln>
            <a:noFill/>
          </a:ln>
        </p:spPr>
      </p:pic>
      <p:pic>
        <p:nvPicPr>
          <p:cNvPr id="273" name="Google Shape;273;p28"/>
          <p:cNvPicPr preferRelativeResize="0"/>
          <p:nvPr/>
        </p:nvPicPr>
        <p:blipFill>
          <a:blip r:embed="rId12">
            <a:alphaModFix/>
          </a:blip>
          <a:stretch>
            <a:fillRect/>
          </a:stretch>
        </p:blipFill>
        <p:spPr>
          <a:xfrm>
            <a:off x="340150" y="35700"/>
            <a:ext cx="4090799" cy="2362238"/>
          </a:xfrm>
          <a:prstGeom prst="rect">
            <a:avLst/>
          </a:prstGeom>
          <a:noFill/>
          <a:ln>
            <a:noFill/>
          </a:ln>
        </p:spPr>
      </p:pic>
      <p:pic>
        <p:nvPicPr>
          <p:cNvPr id="274" name="Google Shape;274;p28"/>
          <p:cNvPicPr preferRelativeResize="0"/>
          <p:nvPr/>
        </p:nvPicPr>
        <p:blipFill>
          <a:blip r:embed="rId13">
            <a:alphaModFix/>
          </a:blip>
          <a:stretch>
            <a:fillRect/>
          </a:stretch>
        </p:blipFill>
        <p:spPr>
          <a:xfrm>
            <a:off x="340150" y="2507076"/>
            <a:ext cx="4090801" cy="2359870"/>
          </a:xfrm>
          <a:prstGeom prst="rect">
            <a:avLst/>
          </a:prstGeom>
          <a:noFill/>
          <a:ln>
            <a:noFill/>
          </a:ln>
        </p:spPr>
      </p:pic>
      <p:pic>
        <p:nvPicPr>
          <p:cNvPr id="275" name="Google Shape;275;p28"/>
          <p:cNvPicPr preferRelativeResize="0"/>
          <p:nvPr/>
        </p:nvPicPr>
        <p:blipFill>
          <a:blip r:embed="rId14">
            <a:alphaModFix/>
          </a:blip>
          <a:stretch>
            <a:fillRect/>
          </a:stretch>
        </p:blipFill>
        <p:spPr>
          <a:xfrm>
            <a:off x="936875" y="3133350"/>
            <a:ext cx="1428750" cy="1436600"/>
          </a:xfrm>
          <a:prstGeom prst="rect">
            <a:avLst/>
          </a:prstGeom>
          <a:noFill/>
          <a:ln>
            <a:noFill/>
          </a:ln>
        </p:spPr>
      </p:pic>
      <p:cxnSp>
        <p:nvCxnSpPr>
          <p:cNvPr id="276" name="Google Shape;276;p28"/>
          <p:cNvCxnSpPr/>
          <p:nvPr/>
        </p:nvCxnSpPr>
        <p:spPr>
          <a:xfrm flipH="1">
            <a:off x="2279750" y="1569275"/>
            <a:ext cx="632400" cy="1132200"/>
          </a:xfrm>
          <a:prstGeom prst="straightConnector1">
            <a:avLst/>
          </a:prstGeom>
          <a:noFill/>
          <a:ln cap="flat" cmpd="sng" w="9525">
            <a:solidFill>
              <a:srgbClr val="00FFFF"/>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Enchérir</a:t>
            </a:r>
            <a:endParaRPr>
              <a:solidFill>
                <a:schemeClr val="dk2"/>
              </a:solidFill>
              <a:latin typeface="Roboto"/>
              <a:ea typeface="Roboto"/>
              <a:cs typeface="Roboto"/>
              <a:sym typeface="Roboto"/>
            </a:endParaRPr>
          </a:p>
        </p:txBody>
      </p:sp>
      <p:pic>
        <p:nvPicPr>
          <p:cNvPr id="282" name="Google Shape;282;p29"/>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283" name="Google Shape;283;p29"/>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284" name="Google Shape;284;p29"/>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285" name="Google Shape;285;p29"/>
          <p:cNvPicPr preferRelativeResize="0"/>
          <p:nvPr/>
        </p:nvPicPr>
        <p:blipFill>
          <a:blip r:embed="rId6">
            <a:alphaModFix/>
          </a:blip>
          <a:stretch>
            <a:fillRect/>
          </a:stretch>
        </p:blipFill>
        <p:spPr>
          <a:xfrm>
            <a:off x="74700" y="1261475"/>
            <a:ext cx="4546700" cy="2640236"/>
          </a:xfrm>
          <a:prstGeom prst="rect">
            <a:avLst/>
          </a:prstGeom>
          <a:noFill/>
          <a:ln>
            <a:noFill/>
          </a:ln>
        </p:spPr>
      </p:pic>
      <p:pic>
        <p:nvPicPr>
          <p:cNvPr id="286" name="Google Shape;286;p29"/>
          <p:cNvPicPr preferRelativeResize="0"/>
          <p:nvPr/>
        </p:nvPicPr>
        <p:blipFill>
          <a:blip r:embed="rId7">
            <a:alphaModFix/>
          </a:blip>
          <a:stretch>
            <a:fillRect/>
          </a:stretch>
        </p:blipFill>
        <p:spPr>
          <a:xfrm>
            <a:off x="4681425" y="923675"/>
            <a:ext cx="4380176" cy="3293215"/>
          </a:xfrm>
          <a:prstGeom prst="rect">
            <a:avLst/>
          </a:prstGeom>
          <a:noFill/>
          <a:ln>
            <a:noFill/>
          </a:ln>
        </p:spPr>
      </p:pic>
      <p:pic>
        <p:nvPicPr>
          <p:cNvPr id="287" name="Google Shape;287;p29"/>
          <p:cNvPicPr preferRelativeResize="0"/>
          <p:nvPr/>
        </p:nvPicPr>
        <p:blipFill>
          <a:blip r:embed="rId8">
            <a:alphaModFix/>
          </a:blip>
          <a:stretch>
            <a:fillRect/>
          </a:stretch>
        </p:blipFill>
        <p:spPr>
          <a:xfrm>
            <a:off x="74704" y="1261475"/>
            <a:ext cx="4571332" cy="2640225"/>
          </a:xfrm>
          <a:prstGeom prst="rect">
            <a:avLst/>
          </a:prstGeom>
          <a:noFill/>
          <a:ln>
            <a:noFill/>
          </a:ln>
        </p:spPr>
      </p:pic>
      <p:pic>
        <p:nvPicPr>
          <p:cNvPr id="288" name="Google Shape;288;p29"/>
          <p:cNvPicPr preferRelativeResize="0"/>
          <p:nvPr/>
        </p:nvPicPr>
        <p:blipFill>
          <a:blip r:embed="rId9">
            <a:alphaModFix/>
          </a:blip>
          <a:stretch>
            <a:fillRect/>
          </a:stretch>
        </p:blipFill>
        <p:spPr>
          <a:xfrm>
            <a:off x="4681424" y="923675"/>
            <a:ext cx="4380175" cy="3297296"/>
          </a:xfrm>
          <a:prstGeom prst="rect">
            <a:avLst/>
          </a:prstGeom>
          <a:noFill/>
          <a:ln>
            <a:noFill/>
          </a:ln>
        </p:spPr>
      </p:pic>
      <p:pic>
        <p:nvPicPr>
          <p:cNvPr id="289" name="Google Shape;289;p29"/>
          <p:cNvPicPr preferRelativeResize="0"/>
          <p:nvPr/>
        </p:nvPicPr>
        <p:blipFill>
          <a:blip r:embed="rId10">
            <a:alphaModFix/>
          </a:blip>
          <a:stretch>
            <a:fillRect/>
          </a:stretch>
        </p:blipFill>
        <p:spPr>
          <a:xfrm>
            <a:off x="74705" y="1261475"/>
            <a:ext cx="4571326" cy="2644719"/>
          </a:xfrm>
          <a:prstGeom prst="rect">
            <a:avLst/>
          </a:prstGeom>
          <a:noFill/>
          <a:ln>
            <a:noFill/>
          </a:ln>
        </p:spPr>
      </p:pic>
      <p:pic>
        <p:nvPicPr>
          <p:cNvPr id="290" name="Google Shape;290;p29"/>
          <p:cNvPicPr preferRelativeResize="0"/>
          <p:nvPr/>
        </p:nvPicPr>
        <p:blipFill>
          <a:blip r:embed="rId11">
            <a:alphaModFix/>
          </a:blip>
          <a:stretch>
            <a:fillRect/>
          </a:stretch>
        </p:blipFill>
        <p:spPr>
          <a:xfrm>
            <a:off x="4681425" y="923625"/>
            <a:ext cx="4380174" cy="3290204"/>
          </a:xfrm>
          <a:prstGeom prst="rect">
            <a:avLst/>
          </a:prstGeom>
          <a:noFill/>
          <a:ln>
            <a:noFill/>
          </a:ln>
        </p:spPr>
      </p:pic>
      <p:pic>
        <p:nvPicPr>
          <p:cNvPr id="291" name="Google Shape;291;p29"/>
          <p:cNvPicPr preferRelativeResize="0"/>
          <p:nvPr/>
        </p:nvPicPr>
        <p:blipFill>
          <a:blip r:embed="rId12">
            <a:alphaModFix/>
          </a:blip>
          <a:stretch>
            <a:fillRect/>
          </a:stretch>
        </p:blipFill>
        <p:spPr>
          <a:xfrm>
            <a:off x="74705" y="1261475"/>
            <a:ext cx="4571326" cy="2644719"/>
          </a:xfrm>
          <a:prstGeom prst="rect">
            <a:avLst/>
          </a:prstGeom>
          <a:noFill/>
          <a:ln>
            <a:noFill/>
          </a:ln>
        </p:spPr>
      </p:pic>
      <p:pic>
        <p:nvPicPr>
          <p:cNvPr id="292" name="Google Shape;292;p29"/>
          <p:cNvPicPr preferRelativeResize="0"/>
          <p:nvPr/>
        </p:nvPicPr>
        <p:blipFill>
          <a:blip r:embed="rId13">
            <a:alphaModFix/>
          </a:blip>
          <a:stretch>
            <a:fillRect/>
          </a:stretch>
        </p:blipFill>
        <p:spPr>
          <a:xfrm>
            <a:off x="4681423" y="923675"/>
            <a:ext cx="4380174" cy="3302345"/>
          </a:xfrm>
          <a:prstGeom prst="rect">
            <a:avLst/>
          </a:prstGeom>
          <a:noFill/>
          <a:ln>
            <a:noFill/>
          </a:ln>
        </p:spPr>
      </p:pic>
      <p:pic>
        <p:nvPicPr>
          <p:cNvPr id="293" name="Google Shape;293;p29"/>
          <p:cNvPicPr preferRelativeResize="0"/>
          <p:nvPr/>
        </p:nvPicPr>
        <p:blipFill>
          <a:blip r:embed="rId14">
            <a:alphaModFix/>
          </a:blip>
          <a:stretch>
            <a:fillRect/>
          </a:stretch>
        </p:blipFill>
        <p:spPr>
          <a:xfrm>
            <a:off x="74695" y="1261475"/>
            <a:ext cx="4551317" cy="2620550"/>
          </a:xfrm>
          <a:prstGeom prst="rect">
            <a:avLst/>
          </a:prstGeom>
          <a:noFill/>
          <a:ln>
            <a:noFill/>
          </a:ln>
        </p:spPr>
      </p:pic>
      <p:pic>
        <p:nvPicPr>
          <p:cNvPr id="294" name="Google Shape;294;p29"/>
          <p:cNvPicPr preferRelativeResize="0"/>
          <p:nvPr/>
        </p:nvPicPr>
        <p:blipFill>
          <a:blip r:embed="rId15">
            <a:alphaModFix/>
          </a:blip>
          <a:stretch>
            <a:fillRect/>
          </a:stretch>
        </p:blipFill>
        <p:spPr>
          <a:xfrm>
            <a:off x="4681428" y="923675"/>
            <a:ext cx="4380174" cy="3314516"/>
          </a:xfrm>
          <a:prstGeom prst="rect">
            <a:avLst/>
          </a:prstGeom>
          <a:noFill/>
          <a:ln>
            <a:noFill/>
          </a:ln>
        </p:spPr>
      </p:pic>
      <p:pic>
        <p:nvPicPr>
          <p:cNvPr id="295" name="Google Shape;295;p29"/>
          <p:cNvPicPr preferRelativeResize="0"/>
          <p:nvPr/>
        </p:nvPicPr>
        <p:blipFill>
          <a:blip r:embed="rId16">
            <a:alphaModFix/>
          </a:blip>
          <a:stretch>
            <a:fillRect/>
          </a:stretch>
        </p:blipFill>
        <p:spPr>
          <a:xfrm>
            <a:off x="74695" y="1261475"/>
            <a:ext cx="4590952" cy="2644725"/>
          </a:xfrm>
          <a:prstGeom prst="rect">
            <a:avLst/>
          </a:prstGeom>
          <a:noFill/>
          <a:ln>
            <a:noFill/>
          </a:ln>
        </p:spPr>
      </p:pic>
      <p:pic>
        <p:nvPicPr>
          <p:cNvPr id="296" name="Google Shape;296;p29"/>
          <p:cNvPicPr preferRelativeResize="0"/>
          <p:nvPr/>
        </p:nvPicPr>
        <p:blipFill>
          <a:blip r:embed="rId17">
            <a:alphaModFix/>
          </a:blip>
          <a:stretch>
            <a:fillRect/>
          </a:stretch>
        </p:blipFill>
        <p:spPr>
          <a:xfrm>
            <a:off x="4686818" y="923625"/>
            <a:ext cx="4374783" cy="3290201"/>
          </a:xfrm>
          <a:prstGeom prst="rect">
            <a:avLst/>
          </a:prstGeom>
          <a:noFill/>
          <a:ln>
            <a:noFill/>
          </a:ln>
        </p:spPr>
      </p:pic>
      <p:pic>
        <p:nvPicPr>
          <p:cNvPr id="297" name="Google Shape;297;p29"/>
          <p:cNvPicPr preferRelativeResize="0"/>
          <p:nvPr/>
        </p:nvPicPr>
        <p:blipFill>
          <a:blip r:embed="rId18">
            <a:alphaModFix/>
          </a:blip>
          <a:stretch>
            <a:fillRect/>
          </a:stretch>
        </p:blipFill>
        <p:spPr>
          <a:xfrm>
            <a:off x="74700" y="1261475"/>
            <a:ext cx="4590949" cy="2654233"/>
          </a:xfrm>
          <a:prstGeom prst="rect">
            <a:avLst/>
          </a:prstGeom>
          <a:noFill/>
          <a:ln>
            <a:noFill/>
          </a:ln>
        </p:spPr>
      </p:pic>
      <p:pic>
        <p:nvPicPr>
          <p:cNvPr id="298" name="Google Shape;298;p29"/>
          <p:cNvPicPr preferRelativeResize="0"/>
          <p:nvPr/>
        </p:nvPicPr>
        <p:blipFill>
          <a:blip r:embed="rId19">
            <a:alphaModFix/>
          </a:blip>
          <a:stretch>
            <a:fillRect/>
          </a:stretch>
        </p:blipFill>
        <p:spPr>
          <a:xfrm>
            <a:off x="4686825" y="923625"/>
            <a:ext cx="4374775" cy="3297284"/>
          </a:xfrm>
          <a:prstGeom prst="rect">
            <a:avLst/>
          </a:prstGeom>
          <a:noFill/>
          <a:ln>
            <a:noFill/>
          </a:ln>
        </p:spPr>
      </p:pic>
      <p:pic>
        <p:nvPicPr>
          <p:cNvPr id="299" name="Google Shape;299;p29"/>
          <p:cNvPicPr preferRelativeResize="0"/>
          <p:nvPr/>
        </p:nvPicPr>
        <p:blipFill>
          <a:blip r:embed="rId20">
            <a:alphaModFix/>
          </a:blip>
          <a:stretch>
            <a:fillRect/>
          </a:stretch>
        </p:blipFill>
        <p:spPr>
          <a:xfrm>
            <a:off x="74700" y="1261475"/>
            <a:ext cx="4590949" cy="2651052"/>
          </a:xfrm>
          <a:prstGeom prst="rect">
            <a:avLst/>
          </a:prstGeom>
          <a:noFill/>
          <a:ln>
            <a:noFill/>
          </a:ln>
        </p:spPr>
      </p:pic>
      <p:pic>
        <p:nvPicPr>
          <p:cNvPr id="300" name="Google Shape;300;p29"/>
          <p:cNvPicPr preferRelativeResize="0"/>
          <p:nvPr/>
        </p:nvPicPr>
        <p:blipFill>
          <a:blip r:embed="rId21">
            <a:alphaModFix/>
          </a:blip>
          <a:stretch>
            <a:fillRect/>
          </a:stretch>
        </p:blipFill>
        <p:spPr>
          <a:xfrm>
            <a:off x="74700" y="1261475"/>
            <a:ext cx="4590949" cy="2652895"/>
          </a:xfrm>
          <a:prstGeom prst="rect">
            <a:avLst/>
          </a:prstGeom>
          <a:noFill/>
          <a:ln>
            <a:noFill/>
          </a:ln>
        </p:spPr>
      </p:pic>
      <p:pic>
        <p:nvPicPr>
          <p:cNvPr id="301" name="Google Shape;301;p29"/>
          <p:cNvPicPr preferRelativeResize="0"/>
          <p:nvPr/>
        </p:nvPicPr>
        <p:blipFill>
          <a:blip r:embed="rId22">
            <a:alphaModFix/>
          </a:blip>
          <a:stretch>
            <a:fillRect/>
          </a:stretch>
        </p:blipFill>
        <p:spPr>
          <a:xfrm>
            <a:off x="4686825" y="923675"/>
            <a:ext cx="4374776" cy="32922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Acquisition (vente remportée)</a:t>
            </a:r>
            <a:endParaRPr>
              <a:solidFill>
                <a:schemeClr val="dk2"/>
              </a:solidFill>
              <a:latin typeface="Roboto"/>
              <a:ea typeface="Roboto"/>
              <a:cs typeface="Roboto"/>
              <a:sym typeface="Roboto"/>
            </a:endParaRPr>
          </a:p>
        </p:txBody>
      </p:sp>
      <p:pic>
        <p:nvPicPr>
          <p:cNvPr id="307" name="Google Shape;307;p30"/>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308" name="Google Shape;308;p30"/>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309" name="Google Shape;309;p30"/>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310" name="Google Shape;310;p30"/>
          <p:cNvPicPr preferRelativeResize="0"/>
          <p:nvPr/>
        </p:nvPicPr>
        <p:blipFill>
          <a:blip r:embed="rId6">
            <a:alphaModFix/>
          </a:blip>
          <a:stretch>
            <a:fillRect/>
          </a:stretch>
        </p:blipFill>
        <p:spPr>
          <a:xfrm>
            <a:off x="74700" y="1261475"/>
            <a:ext cx="4546700" cy="2640236"/>
          </a:xfrm>
          <a:prstGeom prst="rect">
            <a:avLst/>
          </a:prstGeom>
          <a:noFill/>
          <a:ln>
            <a:noFill/>
          </a:ln>
        </p:spPr>
      </p:pic>
      <p:pic>
        <p:nvPicPr>
          <p:cNvPr id="311" name="Google Shape;311;p30"/>
          <p:cNvPicPr preferRelativeResize="0"/>
          <p:nvPr/>
        </p:nvPicPr>
        <p:blipFill>
          <a:blip r:embed="rId7">
            <a:alphaModFix/>
          </a:blip>
          <a:stretch>
            <a:fillRect/>
          </a:stretch>
        </p:blipFill>
        <p:spPr>
          <a:xfrm>
            <a:off x="4681425" y="923675"/>
            <a:ext cx="4380176" cy="3293215"/>
          </a:xfrm>
          <a:prstGeom prst="rect">
            <a:avLst/>
          </a:prstGeom>
          <a:noFill/>
          <a:ln>
            <a:noFill/>
          </a:ln>
        </p:spPr>
      </p:pic>
      <p:pic>
        <p:nvPicPr>
          <p:cNvPr id="312" name="Google Shape;312;p30"/>
          <p:cNvPicPr preferRelativeResize="0"/>
          <p:nvPr/>
        </p:nvPicPr>
        <p:blipFill>
          <a:blip r:embed="rId8">
            <a:alphaModFix/>
          </a:blip>
          <a:stretch>
            <a:fillRect/>
          </a:stretch>
        </p:blipFill>
        <p:spPr>
          <a:xfrm>
            <a:off x="74704" y="1261475"/>
            <a:ext cx="4571332" cy="2640225"/>
          </a:xfrm>
          <a:prstGeom prst="rect">
            <a:avLst/>
          </a:prstGeom>
          <a:noFill/>
          <a:ln>
            <a:noFill/>
          </a:ln>
        </p:spPr>
      </p:pic>
      <p:pic>
        <p:nvPicPr>
          <p:cNvPr id="313" name="Google Shape;313;p30"/>
          <p:cNvPicPr preferRelativeResize="0"/>
          <p:nvPr/>
        </p:nvPicPr>
        <p:blipFill>
          <a:blip r:embed="rId9">
            <a:alphaModFix/>
          </a:blip>
          <a:stretch>
            <a:fillRect/>
          </a:stretch>
        </p:blipFill>
        <p:spPr>
          <a:xfrm>
            <a:off x="4681424" y="923675"/>
            <a:ext cx="4380175" cy="3297296"/>
          </a:xfrm>
          <a:prstGeom prst="rect">
            <a:avLst/>
          </a:prstGeom>
          <a:noFill/>
          <a:ln>
            <a:noFill/>
          </a:ln>
        </p:spPr>
      </p:pic>
      <p:pic>
        <p:nvPicPr>
          <p:cNvPr id="314" name="Google Shape;314;p30"/>
          <p:cNvPicPr preferRelativeResize="0"/>
          <p:nvPr/>
        </p:nvPicPr>
        <p:blipFill>
          <a:blip r:embed="rId10">
            <a:alphaModFix/>
          </a:blip>
          <a:stretch>
            <a:fillRect/>
          </a:stretch>
        </p:blipFill>
        <p:spPr>
          <a:xfrm>
            <a:off x="74705" y="1261475"/>
            <a:ext cx="4571326" cy="2644719"/>
          </a:xfrm>
          <a:prstGeom prst="rect">
            <a:avLst/>
          </a:prstGeom>
          <a:noFill/>
          <a:ln>
            <a:noFill/>
          </a:ln>
        </p:spPr>
      </p:pic>
      <p:pic>
        <p:nvPicPr>
          <p:cNvPr id="315" name="Google Shape;315;p30"/>
          <p:cNvPicPr preferRelativeResize="0"/>
          <p:nvPr/>
        </p:nvPicPr>
        <p:blipFill>
          <a:blip r:embed="rId11">
            <a:alphaModFix/>
          </a:blip>
          <a:stretch>
            <a:fillRect/>
          </a:stretch>
        </p:blipFill>
        <p:spPr>
          <a:xfrm>
            <a:off x="4681425" y="923625"/>
            <a:ext cx="4380174" cy="3290204"/>
          </a:xfrm>
          <a:prstGeom prst="rect">
            <a:avLst/>
          </a:prstGeom>
          <a:noFill/>
          <a:ln>
            <a:noFill/>
          </a:ln>
        </p:spPr>
      </p:pic>
      <p:pic>
        <p:nvPicPr>
          <p:cNvPr id="316" name="Google Shape;316;p30"/>
          <p:cNvPicPr preferRelativeResize="0"/>
          <p:nvPr/>
        </p:nvPicPr>
        <p:blipFill>
          <a:blip r:embed="rId12">
            <a:alphaModFix/>
          </a:blip>
          <a:stretch>
            <a:fillRect/>
          </a:stretch>
        </p:blipFill>
        <p:spPr>
          <a:xfrm>
            <a:off x="74705" y="1261475"/>
            <a:ext cx="4571326" cy="2644719"/>
          </a:xfrm>
          <a:prstGeom prst="rect">
            <a:avLst/>
          </a:prstGeom>
          <a:noFill/>
          <a:ln>
            <a:noFill/>
          </a:ln>
        </p:spPr>
      </p:pic>
      <p:pic>
        <p:nvPicPr>
          <p:cNvPr id="317" name="Google Shape;317;p30"/>
          <p:cNvPicPr preferRelativeResize="0"/>
          <p:nvPr/>
        </p:nvPicPr>
        <p:blipFill>
          <a:blip r:embed="rId13">
            <a:alphaModFix/>
          </a:blip>
          <a:stretch>
            <a:fillRect/>
          </a:stretch>
        </p:blipFill>
        <p:spPr>
          <a:xfrm>
            <a:off x="4681423" y="923675"/>
            <a:ext cx="4380174" cy="3302345"/>
          </a:xfrm>
          <a:prstGeom prst="rect">
            <a:avLst/>
          </a:prstGeom>
          <a:noFill/>
          <a:ln>
            <a:noFill/>
          </a:ln>
        </p:spPr>
      </p:pic>
      <p:pic>
        <p:nvPicPr>
          <p:cNvPr id="318" name="Google Shape;318;p30"/>
          <p:cNvPicPr preferRelativeResize="0"/>
          <p:nvPr/>
        </p:nvPicPr>
        <p:blipFill>
          <a:blip r:embed="rId14">
            <a:alphaModFix/>
          </a:blip>
          <a:stretch>
            <a:fillRect/>
          </a:stretch>
        </p:blipFill>
        <p:spPr>
          <a:xfrm>
            <a:off x="74695" y="1261475"/>
            <a:ext cx="4551317" cy="2620550"/>
          </a:xfrm>
          <a:prstGeom prst="rect">
            <a:avLst/>
          </a:prstGeom>
          <a:noFill/>
          <a:ln>
            <a:noFill/>
          </a:ln>
        </p:spPr>
      </p:pic>
      <p:pic>
        <p:nvPicPr>
          <p:cNvPr id="319" name="Google Shape;319;p30"/>
          <p:cNvPicPr preferRelativeResize="0"/>
          <p:nvPr/>
        </p:nvPicPr>
        <p:blipFill>
          <a:blip r:embed="rId15">
            <a:alphaModFix/>
          </a:blip>
          <a:stretch>
            <a:fillRect/>
          </a:stretch>
        </p:blipFill>
        <p:spPr>
          <a:xfrm>
            <a:off x="4681428" y="923675"/>
            <a:ext cx="4380174" cy="3314516"/>
          </a:xfrm>
          <a:prstGeom prst="rect">
            <a:avLst/>
          </a:prstGeom>
          <a:noFill/>
          <a:ln>
            <a:noFill/>
          </a:ln>
        </p:spPr>
      </p:pic>
      <p:pic>
        <p:nvPicPr>
          <p:cNvPr id="320" name="Google Shape;320;p30"/>
          <p:cNvPicPr preferRelativeResize="0"/>
          <p:nvPr/>
        </p:nvPicPr>
        <p:blipFill>
          <a:blip r:embed="rId16">
            <a:alphaModFix/>
          </a:blip>
          <a:stretch>
            <a:fillRect/>
          </a:stretch>
        </p:blipFill>
        <p:spPr>
          <a:xfrm>
            <a:off x="74695" y="1261475"/>
            <a:ext cx="4590952" cy="2644725"/>
          </a:xfrm>
          <a:prstGeom prst="rect">
            <a:avLst/>
          </a:prstGeom>
          <a:noFill/>
          <a:ln>
            <a:noFill/>
          </a:ln>
        </p:spPr>
      </p:pic>
      <p:pic>
        <p:nvPicPr>
          <p:cNvPr id="321" name="Google Shape;321;p30"/>
          <p:cNvPicPr preferRelativeResize="0"/>
          <p:nvPr/>
        </p:nvPicPr>
        <p:blipFill>
          <a:blip r:embed="rId17">
            <a:alphaModFix/>
          </a:blip>
          <a:stretch>
            <a:fillRect/>
          </a:stretch>
        </p:blipFill>
        <p:spPr>
          <a:xfrm>
            <a:off x="4686818" y="923625"/>
            <a:ext cx="4374783" cy="3290201"/>
          </a:xfrm>
          <a:prstGeom prst="rect">
            <a:avLst/>
          </a:prstGeom>
          <a:noFill/>
          <a:ln>
            <a:noFill/>
          </a:ln>
        </p:spPr>
      </p:pic>
      <p:pic>
        <p:nvPicPr>
          <p:cNvPr id="322" name="Google Shape;322;p30"/>
          <p:cNvPicPr preferRelativeResize="0"/>
          <p:nvPr/>
        </p:nvPicPr>
        <p:blipFill>
          <a:blip r:embed="rId18">
            <a:alphaModFix/>
          </a:blip>
          <a:stretch>
            <a:fillRect/>
          </a:stretch>
        </p:blipFill>
        <p:spPr>
          <a:xfrm>
            <a:off x="74700" y="1261475"/>
            <a:ext cx="4590949" cy="2654233"/>
          </a:xfrm>
          <a:prstGeom prst="rect">
            <a:avLst/>
          </a:prstGeom>
          <a:noFill/>
          <a:ln>
            <a:noFill/>
          </a:ln>
        </p:spPr>
      </p:pic>
      <p:pic>
        <p:nvPicPr>
          <p:cNvPr id="323" name="Google Shape;323;p30"/>
          <p:cNvPicPr preferRelativeResize="0"/>
          <p:nvPr/>
        </p:nvPicPr>
        <p:blipFill>
          <a:blip r:embed="rId19">
            <a:alphaModFix/>
          </a:blip>
          <a:stretch>
            <a:fillRect/>
          </a:stretch>
        </p:blipFill>
        <p:spPr>
          <a:xfrm>
            <a:off x="4686825" y="923625"/>
            <a:ext cx="4374775" cy="3297284"/>
          </a:xfrm>
          <a:prstGeom prst="rect">
            <a:avLst/>
          </a:prstGeom>
          <a:noFill/>
          <a:ln>
            <a:noFill/>
          </a:ln>
        </p:spPr>
      </p:pic>
      <p:pic>
        <p:nvPicPr>
          <p:cNvPr id="324" name="Google Shape;324;p30"/>
          <p:cNvPicPr preferRelativeResize="0"/>
          <p:nvPr/>
        </p:nvPicPr>
        <p:blipFill>
          <a:blip r:embed="rId20">
            <a:alphaModFix/>
          </a:blip>
          <a:stretch>
            <a:fillRect/>
          </a:stretch>
        </p:blipFill>
        <p:spPr>
          <a:xfrm>
            <a:off x="74700" y="1261475"/>
            <a:ext cx="4590949" cy="2651052"/>
          </a:xfrm>
          <a:prstGeom prst="rect">
            <a:avLst/>
          </a:prstGeom>
          <a:noFill/>
          <a:ln>
            <a:noFill/>
          </a:ln>
        </p:spPr>
      </p:pic>
      <p:pic>
        <p:nvPicPr>
          <p:cNvPr id="325" name="Google Shape;325;p30"/>
          <p:cNvPicPr preferRelativeResize="0"/>
          <p:nvPr/>
        </p:nvPicPr>
        <p:blipFill>
          <a:blip r:embed="rId21">
            <a:alphaModFix/>
          </a:blip>
          <a:stretch>
            <a:fillRect/>
          </a:stretch>
        </p:blipFill>
        <p:spPr>
          <a:xfrm>
            <a:off x="74700" y="1261475"/>
            <a:ext cx="4590949" cy="2652895"/>
          </a:xfrm>
          <a:prstGeom prst="rect">
            <a:avLst/>
          </a:prstGeom>
          <a:noFill/>
          <a:ln>
            <a:noFill/>
          </a:ln>
        </p:spPr>
      </p:pic>
      <p:pic>
        <p:nvPicPr>
          <p:cNvPr id="326" name="Google Shape;326;p30"/>
          <p:cNvPicPr preferRelativeResize="0"/>
          <p:nvPr/>
        </p:nvPicPr>
        <p:blipFill>
          <a:blip r:embed="rId22">
            <a:alphaModFix/>
          </a:blip>
          <a:stretch>
            <a:fillRect/>
          </a:stretch>
        </p:blipFill>
        <p:spPr>
          <a:xfrm>
            <a:off x="4686825" y="923675"/>
            <a:ext cx="4374776" cy="3292232"/>
          </a:xfrm>
          <a:prstGeom prst="rect">
            <a:avLst/>
          </a:prstGeom>
          <a:noFill/>
          <a:ln>
            <a:noFill/>
          </a:ln>
        </p:spPr>
      </p:pic>
      <p:pic>
        <p:nvPicPr>
          <p:cNvPr id="327" name="Google Shape;327;p30"/>
          <p:cNvPicPr preferRelativeResize="0"/>
          <p:nvPr/>
        </p:nvPicPr>
        <p:blipFill>
          <a:blip r:embed="rId23">
            <a:alphaModFix/>
          </a:blip>
          <a:stretch>
            <a:fillRect/>
          </a:stretch>
        </p:blipFill>
        <p:spPr>
          <a:xfrm>
            <a:off x="4686821" y="923625"/>
            <a:ext cx="4374775" cy="3301323"/>
          </a:xfrm>
          <a:prstGeom prst="rect">
            <a:avLst/>
          </a:prstGeom>
          <a:noFill/>
          <a:ln>
            <a:noFill/>
          </a:ln>
        </p:spPr>
      </p:pic>
      <p:pic>
        <p:nvPicPr>
          <p:cNvPr id="328" name="Google Shape;328;p30"/>
          <p:cNvPicPr preferRelativeResize="0"/>
          <p:nvPr/>
        </p:nvPicPr>
        <p:blipFill>
          <a:blip r:embed="rId24">
            <a:alphaModFix/>
          </a:blip>
          <a:stretch>
            <a:fillRect/>
          </a:stretch>
        </p:blipFill>
        <p:spPr>
          <a:xfrm>
            <a:off x="74696" y="1261475"/>
            <a:ext cx="4601920" cy="2654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1"/>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Détail de m</a:t>
            </a:r>
            <a:r>
              <a:rPr lang="fr">
                <a:solidFill>
                  <a:schemeClr val="dk2"/>
                </a:solidFill>
                <a:latin typeface="Roboto"/>
                <a:ea typeface="Roboto"/>
                <a:cs typeface="Roboto"/>
                <a:sym typeface="Roboto"/>
              </a:rPr>
              <a:t>a</a:t>
            </a:r>
            <a:r>
              <a:rPr lang="fr">
                <a:solidFill>
                  <a:schemeClr val="dk2"/>
                </a:solidFill>
                <a:latin typeface="Roboto"/>
                <a:ea typeface="Roboto"/>
                <a:cs typeface="Roboto"/>
                <a:sym typeface="Roboto"/>
              </a:rPr>
              <a:t> vente</a:t>
            </a:r>
            <a:r>
              <a:rPr lang="fr">
                <a:solidFill>
                  <a:schemeClr val="dk2"/>
                </a:solidFill>
                <a:latin typeface="Roboto"/>
                <a:ea typeface="Roboto"/>
                <a:cs typeface="Roboto"/>
                <a:sym typeface="Roboto"/>
              </a:rPr>
              <a:t> (fin enchère)</a:t>
            </a:r>
            <a:endParaRPr>
              <a:solidFill>
                <a:schemeClr val="dk2"/>
              </a:solidFill>
              <a:latin typeface="Roboto"/>
              <a:ea typeface="Roboto"/>
              <a:cs typeface="Roboto"/>
              <a:sym typeface="Roboto"/>
            </a:endParaRPr>
          </a:p>
        </p:txBody>
      </p:sp>
      <p:pic>
        <p:nvPicPr>
          <p:cNvPr id="334" name="Google Shape;334;p31"/>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335" name="Google Shape;335;p31"/>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336" name="Google Shape;336;p31"/>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337" name="Google Shape;337;p31"/>
          <p:cNvPicPr preferRelativeResize="0"/>
          <p:nvPr/>
        </p:nvPicPr>
        <p:blipFill>
          <a:blip r:embed="rId6">
            <a:alphaModFix/>
          </a:blip>
          <a:stretch>
            <a:fillRect/>
          </a:stretch>
        </p:blipFill>
        <p:spPr>
          <a:xfrm>
            <a:off x="74700" y="1261475"/>
            <a:ext cx="4546700" cy="2640236"/>
          </a:xfrm>
          <a:prstGeom prst="rect">
            <a:avLst/>
          </a:prstGeom>
          <a:noFill/>
          <a:ln>
            <a:noFill/>
          </a:ln>
        </p:spPr>
      </p:pic>
      <p:pic>
        <p:nvPicPr>
          <p:cNvPr id="338" name="Google Shape;338;p31"/>
          <p:cNvPicPr preferRelativeResize="0"/>
          <p:nvPr/>
        </p:nvPicPr>
        <p:blipFill>
          <a:blip r:embed="rId7">
            <a:alphaModFix/>
          </a:blip>
          <a:stretch>
            <a:fillRect/>
          </a:stretch>
        </p:blipFill>
        <p:spPr>
          <a:xfrm>
            <a:off x="4681425" y="923675"/>
            <a:ext cx="4380176" cy="3293215"/>
          </a:xfrm>
          <a:prstGeom prst="rect">
            <a:avLst/>
          </a:prstGeom>
          <a:noFill/>
          <a:ln>
            <a:noFill/>
          </a:ln>
        </p:spPr>
      </p:pic>
      <p:pic>
        <p:nvPicPr>
          <p:cNvPr id="339" name="Google Shape;339;p31"/>
          <p:cNvPicPr preferRelativeResize="0"/>
          <p:nvPr/>
        </p:nvPicPr>
        <p:blipFill>
          <a:blip r:embed="rId8">
            <a:alphaModFix/>
          </a:blip>
          <a:stretch>
            <a:fillRect/>
          </a:stretch>
        </p:blipFill>
        <p:spPr>
          <a:xfrm>
            <a:off x="74704" y="1261475"/>
            <a:ext cx="4571332" cy="2640225"/>
          </a:xfrm>
          <a:prstGeom prst="rect">
            <a:avLst/>
          </a:prstGeom>
          <a:noFill/>
          <a:ln>
            <a:noFill/>
          </a:ln>
        </p:spPr>
      </p:pic>
      <p:pic>
        <p:nvPicPr>
          <p:cNvPr id="340" name="Google Shape;340;p31"/>
          <p:cNvPicPr preferRelativeResize="0"/>
          <p:nvPr/>
        </p:nvPicPr>
        <p:blipFill>
          <a:blip r:embed="rId9">
            <a:alphaModFix/>
          </a:blip>
          <a:stretch>
            <a:fillRect/>
          </a:stretch>
        </p:blipFill>
        <p:spPr>
          <a:xfrm>
            <a:off x="4681424" y="923675"/>
            <a:ext cx="4380175" cy="3297296"/>
          </a:xfrm>
          <a:prstGeom prst="rect">
            <a:avLst/>
          </a:prstGeom>
          <a:noFill/>
          <a:ln>
            <a:noFill/>
          </a:ln>
        </p:spPr>
      </p:pic>
      <p:pic>
        <p:nvPicPr>
          <p:cNvPr id="341" name="Google Shape;341;p31"/>
          <p:cNvPicPr preferRelativeResize="0"/>
          <p:nvPr/>
        </p:nvPicPr>
        <p:blipFill>
          <a:blip r:embed="rId10">
            <a:alphaModFix/>
          </a:blip>
          <a:stretch>
            <a:fillRect/>
          </a:stretch>
        </p:blipFill>
        <p:spPr>
          <a:xfrm>
            <a:off x="74705" y="1261475"/>
            <a:ext cx="4571326" cy="2644719"/>
          </a:xfrm>
          <a:prstGeom prst="rect">
            <a:avLst/>
          </a:prstGeom>
          <a:noFill/>
          <a:ln>
            <a:noFill/>
          </a:ln>
        </p:spPr>
      </p:pic>
      <p:pic>
        <p:nvPicPr>
          <p:cNvPr id="342" name="Google Shape;342;p31"/>
          <p:cNvPicPr preferRelativeResize="0"/>
          <p:nvPr/>
        </p:nvPicPr>
        <p:blipFill>
          <a:blip r:embed="rId11">
            <a:alphaModFix/>
          </a:blip>
          <a:stretch>
            <a:fillRect/>
          </a:stretch>
        </p:blipFill>
        <p:spPr>
          <a:xfrm>
            <a:off x="4681425" y="923625"/>
            <a:ext cx="4380174" cy="3290204"/>
          </a:xfrm>
          <a:prstGeom prst="rect">
            <a:avLst/>
          </a:prstGeom>
          <a:noFill/>
          <a:ln>
            <a:noFill/>
          </a:ln>
        </p:spPr>
      </p:pic>
      <p:pic>
        <p:nvPicPr>
          <p:cNvPr id="343" name="Google Shape;343;p31"/>
          <p:cNvPicPr preferRelativeResize="0"/>
          <p:nvPr/>
        </p:nvPicPr>
        <p:blipFill>
          <a:blip r:embed="rId12">
            <a:alphaModFix/>
          </a:blip>
          <a:stretch>
            <a:fillRect/>
          </a:stretch>
        </p:blipFill>
        <p:spPr>
          <a:xfrm>
            <a:off x="74705" y="1261475"/>
            <a:ext cx="4571326" cy="2644719"/>
          </a:xfrm>
          <a:prstGeom prst="rect">
            <a:avLst/>
          </a:prstGeom>
          <a:noFill/>
          <a:ln>
            <a:noFill/>
          </a:ln>
        </p:spPr>
      </p:pic>
      <p:pic>
        <p:nvPicPr>
          <p:cNvPr id="344" name="Google Shape;344;p31"/>
          <p:cNvPicPr preferRelativeResize="0"/>
          <p:nvPr/>
        </p:nvPicPr>
        <p:blipFill>
          <a:blip r:embed="rId13">
            <a:alphaModFix/>
          </a:blip>
          <a:stretch>
            <a:fillRect/>
          </a:stretch>
        </p:blipFill>
        <p:spPr>
          <a:xfrm>
            <a:off x="4681423" y="923675"/>
            <a:ext cx="4380174" cy="3302345"/>
          </a:xfrm>
          <a:prstGeom prst="rect">
            <a:avLst/>
          </a:prstGeom>
          <a:noFill/>
          <a:ln>
            <a:noFill/>
          </a:ln>
        </p:spPr>
      </p:pic>
      <p:pic>
        <p:nvPicPr>
          <p:cNvPr id="345" name="Google Shape;345;p31"/>
          <p:cNvPicPr preferRelativeResize="0"/>
          <p:nvPr/>
        </p:nvPicPr>
        <p:blipFill>
          <a:blip r:embed="rId14">
            <a:alphaModFix/>
          </a:blip>
          <a:stretch>
            <a:fillRect/>
          </a:stretch>
        </p:blipFill>
        <p:spPr>
          <a:xfrm>
            <a:off x="74695" y="1261475"/>
            <a:ext cx="4551317" cy="2620550"/>
          </a:xfrm>
          <a:prstGeom prst="rect">
            <a:avLst/>
          </a:prstGeom>
          <a:noFill/>
          <a:ln>
            <a:noFill/>
          </a:ln>
        </p:spPr>
      </p:pic>
      <p:pic>
        <p:nvPicPr>
          <p:cNvPr id="346" name="Google Shape;346;p31"/>
          <p:cNvPicPr preferRelativeResize="0"/>
          <p:nvPr/>
        </p:nvPicPr>
        <p:blipFill>
          <a:blip r:embed="rId15">
            <a:alphaModFix/>
          </a:blip>
          <a:stretch>
            <a:fillRect/>
          </a:stretch>
        </p:blipFill>
        <p:spPr>
          <a:xfrm>
            <a:off x="4681428" y="923675"/>
            <a:ext cx="4380174" cy="3314516"/>
          </a:xfrm>
          <a:prstGeom prst="rect">
            <a:avLst/>
          </a:prstGeom>
          <a:noFill/>
          <a:ln>
            <a:noFill/>
          </a:ln>
        </p:spPr>
      </p:pic>
      <p:pic>
        <p:nvPicPr>
          <p:cNvPr id="347" name="Google Shape;347;p31"/>
          <p:cNvPicPr preferRelativeResize="0"/>
          <p:nvPr/>
        </p:nvPicPr>
        <p:blipFill>
          <a:blip r:embed="rId16">
            <a:alphaModFix/>
          </a:blip>
          <a:stretch>
            <a:fillRect/>
          </a:stretch>
        </p:blipFill>
        <p:spPr>
          <a:xfrm>
            <a:off x="74695" y="1261475"/>
            <a:ext cx="4590952" cy="2644725"/>
          </a:xfrm>
          <a:prstGeom prst="rect">
            <a:avLst/>
          </a:prstGeom>
          <a:noFill/>
          <a:ln>
            <a:noFill/>
          </a:ln>
        </p:spPr>
      </p:pic>
      <p:pic>
        <p:nvPicPr>
          <p:cNvPr id="348" name="Google Shape;348;p31"/>
          <p:cNvPicPr preferRelativeResize="0"/>
          <p:nvPr/>
        </p:nvPicPr>
        <p:blipFill>
          <a:blip r:embed="rId17">
            <a:alphaModFix/>
          </a:blip>
          <a:stretch>
            <a:fillRect/>
          </a:stretch>
        </p:blipFill>
        <p:spPr>
          <a:xfrm>
            <a:off x="4686818" y="923625"/>
            <a:ext cx="4374783" cy="3290201"/>
          </a:xfrm>
          <a:prstGeom prst="rect">
            <a:avLst/>
          </a:prstGeom>
          <a:noFill/>
          <a:ln>
            <a:noFill/>
          </a:ln>
        </p:spPr>
      </p:pic>
      <p:pic>
        <p:nvPicPr>
          <p:cNvPr id="349" name="Google Shape;349;p31"/>
          <p:cNvPicPr preferRelativeResize="0"/>
          <p:nvPr/>
        </p:nvPicPr>
        <p:blipFill>
          <a:blip r:embed="rId18">
            <a:alphaModFix/>
          </a:blip>
          <a:stretch>
            <a:fillRect/>
          </a:stretch>
        </p:blipFill>
        <p:spPr>
          <a:xfrm>
            <a:off x="74700" y="1261475"/>
            <a:ext cx="4590949" cy="2654233"/>
          </a:xfrm>
          <a:prstGeom prst="rect">
            <a:avLst/>
          </a:prstGeom>
          <a:noFill/>
          <a:ln>
            <a:noFill/>
          </a:ln>
        </p:spPr>
      </p:pic>
      <p:pic>
        <p:nvPicPr>
          <p:cNvPr id="350" name="Google Shape;350;p31"/>
          <p:cNvPicPr preferRelativeResize="0"/>
          <p:nvPr/>
        </p:nvPicPr>
        <p:blipFill>
          <a:blip r:embed="rId19">
            <a:alphaModFix/>
          </a:blip>
          <a:stretch>
            <a:fillRect/>
          </a:stretch>
        </p:blipFill>
        <p:spPr>
          <a:xfrm>
            <a:off x="4686825" y="923625"/>
            <a:ext cx="4374775" cy="3297284"/>
          </a:xfrm>
          <a:prstGeom prst="rect">
            <a:avLst/>
          </a:prstGeom>
          <a:noFill/>
          <a:ln>
            <a:noFill/>
          </a:ln>
        </p:spPr>
      </p:pic>
      <p:pic>
        <p:nvPicPr>
          <p:cNvPr id="351" name="Google Shape;351;p31"/>
          <p:cNvPicPr preferRelativeResize="0"/>
          <p:nvPr/>
        </p:nvPicPr>
        <p:blipFill>
          <a:blip r:embed="rId20">
            <a:alphaModFix/>
          </a:blip>
          <a:stretch>
            <a:fillRect/>
          </a:stretch>
        </p:blipFill>
        <p:spPr>
          <a:xfrm>
            <a:off x="74700" y="1261475"/>
            <a:ext cx="4590949" cy="2651052"/>
          </a:xfrm>
          <a:prstGeom prst="rect">
            <a:avLst/>
          </a:prstGeom>
          <a:noFill/>
          <a:ln>
            <a:noFill/>
          </a:ln>
        </p:spPr>
      </p:pic>
      <p:pic>
        <p:nvPicPr>
          <p:cNvPr id="352" name="Google Shape;352;p31"/>
          <p:cNvPicPr preferRelativeResize="0"/>
          <p:nvPr/>
        </p:nvPicPr>
        <p:blipFill>
          <a:blip r:embed="rId21">
            <a:alphaModFix/>
          </a:blip>
          <a:stretch>
            <a:fillRect/>
          </a:stretch>
        </p:blipFill>
        <p:spPr>
          <a:xfrm>
            <a:off x="74700" y="1261475"/>
            <a:ext cx="4590949" cy="2652895"/>
          </a:xfrm>
          <a:prstGeom prst="rect">
            <a:avLst/>
          </a:prstGeom>
          <a:noFill/>
          <a:ln>
            <a:noFill/>
          </a:ln>
        </p:spPr>
      </p:pic>
      <p:pic>
        <p:nvPicPr>
          <p:cNvPr id="353" name="Google Shape;353;p31"/>
          <p:cNvPicPr preferRelativeResize="0"/>
          <p:nvPr/>
        </p:nvPicPr>
        <p:blipFill>
          <a:blip r:embed="rId22">
            <a:alphaModFix/>
          </a:blip>
          <a:stretch>
            <a:fillRect/>
          </a:stretch>
        </p:blipFill>
        <p:spPr>
          <a:xfrm>
            <a:off x="4686825" y="923675"/>
            <a:ext cx="4374776" cy="3292232"/>
          </a:xfrm>
          <a:prstGeom prst="rect">
            <a:avLst/>
          </a:prstGeom>
          <a:noFill/>
          <a:ln>
            <a:noFill/>
          </a:ln>
        </p:spPr>
      </p:pic>
      <p:pic>
        <p:nvPicPr>
          <p:cNvPr id="354" name="Google Shape;354;p31"/>
          <p:cNvPicPr preferRelativeResize="0"/>
          <p:nvPr/>
        </p:nvPicPr>
        <p:blipFill>
          <a:blip r:embed="rId23">
            <a:alphaModFix/>
          </a:blip>
          <a:stretch>
            <a:fillRect/>
          </a:stretch>
        </p:blipFill>
        <p:spPr>
          <a:xfrm>
            <a:off x="4686821" y="923625"/>
            <a:ext cx="4374775" cy="3301323"/>
          </a:xfrm>
          <a:prstGeom prst="rect">
            <a:avLst/>
          </a:prstGeom>
          <a:noFill/>
          <a:ln>
            <a:noFill/>
          </a:ln>
        </p:spPr>
      </p:pic>
      <p:pic>
        <p:nvPicPr>
          <p:cNvPr id="355" name="Google Shape;355;p31"/>
          <p:cNvPicPr preferRelativeResize="0"/>
          <p:nvPr/>
        </p:nvPicPr>
        <p:blipFill>
          <a:blip r:embed="rId24">
            <a:alphaModFix/>
          </a:blip>
          <a:stretch>
            <a:fillRect/>
          </a:stretch>
        </p:blipFill>
        <p:spPr>
          <a:xfrm>
            <a:off x="74696" y="1261475"/>
            <a:ext cx="4601920" cy="2654226"/>
          </a:xfrm>
          <a:prstGeom prst="rect">
            <a:avLst/>
          </a:prstGeom>
          <a:noFill/>
          <a:ln>
            <a:noFill/>
          </a:ln>
        </p:spPr>
      </p:pic>
      <p:pic>
        <p:nvPicPr>
          <p:cNvPr id="356" name="Google Shape;356;p31"/>
          <p:cNvPicPr preferRelativeResize="0"/>
          <p:nvPr/>
        </p:nvPicPr>
        <p:blipFill>
          <a:blip r:embed="rId25">
            <a:alphaModFix/>
          </a:blip>
          <a:stretch>
            <a:fillRect/>
          </a:stretch>
        </p:blipFill>
        <p:spPr>
          <a:xfrm>
            <a:off x="74697" y="1261475"/>
            <a:ext cx="4601923" cy="2667463"/>
          </a:xfrm>
          <a:prstGeom prst="rect">
            <a:avLst/>
          </a:prstGeom>
          <a:noFill/>
          <a:ln>
            <a:noFill/>
          </a:ln>
        </p:spPr>
      </p:pic>
      <p:pic>
        <p:nvPicPr>
          <p:cNvPr id="357" name="Google Shape;357;p31"/>
          <p:cNvPicPr preferRelativeResize="0"/>
          <p:nvPr/>
        </p:nvPicPr>
        <p:blipFill>
          <a:blip r:embed="rId26">
            <a:alphaModFix/>
          </a:blip>
          <a:stretch>
            <a:fillRect/>
          </a:stretch>
        </p:blipFill>
        <p:spPr>
          <a:xfrm>
            <a:off x="4686825" y="923675"/>
            <a:ext cx="4374775" cy="3303405"/>
          </a:xfrm>
          <a:prstGeom prst="rect">
            <a:avLst/>
          </a:prstGeom>
          <a:noFill/>
          <a:ln>
            <a:noFill/>
          </a:ln>
        </p:spPr>
      </p:pic>
      <p:pic>
        <p:nvPicPr>
          <p:cNvPr id="358" name="Google Shape;358;p31"/>
          <p:cNvPicPr preferRelativeResize="0"/>
          <p:nvPr/>
        </p:nvPicPr>
        <p:blipFill>
          <a:blip r:embed="rId27">
            <a:alphaModFix/>
          </a:blip>
          <a:stretch>
            <a:fillRect/>
          </a:stretch>
        </p:blipFill>
        <p:spPr>
          <a:xfrm>
            <a:off x="4686825" y="923625"/>
            <a:ext cx="4374775" cy="32871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À propos du projet</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L’association “Les objets sont nos amis” désire monter une plateforme web qui permet d’échanger ou de céder des objets d’occasion sans argent réel, à la place les utilisateurs se servent de points. On obtient ces points en vendant des objets, ce qui nous permet ensuite d’en acheter d’autres.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2"/>
          <p:cNvSpPr txBox="1"/>
          <p:nvPr>
            <p:ph type="title"/>
          </p:nvPr>
        </p:nvSpPr>
        <p:spPr>
          <a:xfrm>
            <a:off x="265500" y="1816950"/>
            <a:ext cx="4045200" cy="150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t>En tant qu’Administrateur</a:t>
            </a:r>
            <a:endParaRPr/>
          </a:p>
        </p:txBody>
      </p:sp>
      <p:sp>
        <p:nvSpPr>
          <p:cNvPr id="364" name="Google Shape;364;p32"/>
          <p:cNvSpPr txBox="1"/>
          <p:nvPr>
            <p:ph idx="2" type="body"/>
          </p:nvPr>
        </p:nvSpPr>
        <p:spPr>
          <a:xfrm>
            <a:off x="4939500" y="724200"/>
            <a:ext cx="39291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sz="1400"/>
              <a:t>Si je me connecte en tant qu’administrateur, j’ai accès à de nouvelles fonctionnalités: </a:t>
            </a:r>
            <a:endParaRPr sz="1400"/>
          </a:p>
          <a:p>
            <a:pPr indent="-317500" lvl="0" marL="457200" rtl="0" algn="l">
              <a:spcBef>
                <a:spcPts val="1200"/>
              </a:spcBef>
              <a:spcAft>
                <a:spcPts val="0"/>
              </a:spcAft>
              <a:buSzPts val="1400"/>
              <a:buChar char="-"/>
            </a:pPr>
            <a:r>
              <a:rPr lang="fr" sz="1400"/>
              <a:t>Gestion d’un utilisateur (modification, suppression)</a:t>
            </a:r>
            <a:endParaRPr sz="1400"/>
          </a:p>
          <a:p>
            <a:pPr indent="-317500" lvl="0" marL="457200" rtl="0" algn="l">
              <a:spcBef>
                <a:spcPts val="0"/>
              </a:spcBef>
              <a:spcAft>
                <a:spcPts val="0"/>
              </a:spcAft>
              <a:buSzPts val="1400"/>
              <a:buChar char="-"/>
            </a:pPr>
            <a:r>
              <a:rPr lang="fr" sz="1400"/>
              <a:t>Gestion des ventes en cours (modification, suppression)</a:t>
            </a:r>
            <a:endParaRPr sz="1400"/>
          </a:p>
          <a:p>
            <a:pPr indent="0" lvl="0" marL="0" rtl="0" algn="l">
              <a:spcBef>
                <a:spcPts val="1200"/>
              </a:spcBef>
              <a:spcAft>
                <a:spcPts val="1200"/>
              </a:spcAft>
              <a:buNone/>
            </a:pPr>
            <a:r>
              <a:rPr lang="fr" sz="1400"/>
              <a:t>D’autres fonctionnalités sont en cours d’intégration…</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3"/>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sz="1400"/>
              <a:t>Le choix du SGBD relationnel s’est porté sur SQL Server.</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fr" sz="1400"/>
              <a:t>C’est un SGBD que nous avions déjà eu l’occasion d’utiliser et nous avons estimé qu’il était idéal pour notre besoin d’une base de données qui comprendra la liste des utilisateurs, des articles en ventes, des catégories d’articles, des enchères en cours…</a:t>
            </a:r>
            <a:endParaRPr sz="1400"/>
          </a:p>
        </p:txBody>
      </p:sp>
      <p:sp>
        <p:nvSpPr>
          <p:cNvPr id="370" name="Google Shape;370;p3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La Base De Données</a:t>
            </a:r>
            <a:endParaRPr/>
          </a:p>
        </p:txBody>
      </p:sp>
      <p:pic>
        <p:nvPicPr>
          <p:cNvPr id="371" name="Google Shape;371;p33"/>
          <p:cNvPicPr preferRelativeResize="0"/>
          <p:nvPr/>
        </p:nvPicPr>
        <p:blipFill>
          <a:blip r:embed="rId3">
            <a:alphaModFix/>
          </a:blip>
          <a:stretch>
            <a:fillRect/>
          </a:stretch>
        </p:blipFill>
        <p:spPr>
          <a:xfrm>
            <a:off x="3702000" y="198450"/>
            <a:ext cx="4122025" cy="2036800"/>
          </a:xfrm>
          <a:prstGeom prst="rect">
            <a:avLst/>
          </a:prstGeom>
          <a:noFill/>
          <a:ln>
            <a:noFill/>
          </a:ln>
        </p:spPr>
      </p:pic>
      <p:pic>
        <p:nvPicPr>
          <p:cNvPr id="372" name="Google Shape;372;p33"/>
          <p:cNvPicPr preferRelativeResize="0"/>
          <p:nvPr/>
        </p:nvPicPr>
        <p:blipFill>
          <a:blip r:embed="rId4">
            <a:alphaModFix/>
          </a:blip>
          <a:stretch>
            <a:fillRect/>
          </a:stretch>
        </p:blipFill>
        <p:spPr>
          <a:xfrm>
            <a:off x="3359177" y="2305175"/>
            <a:ext cx="5085073" cy="2670375"/>
          </a:xfrm>
          <a:prstGeom prst="rect">
            <a:avLst/>
          </a:prstGeom>
          <a:noFill/>
          <a:ln>
            <a:noFill/>
          </a:ln>
        </p:spPr>
      </p:pic>
      <p:sp>
        <p:nvSpPr>
          <p:cNvPr id="373" name="Google Shape;373;p33"/>
          <p:cNvSpPr txBox="1"/>
          <p:nvPr/>
        </p:nvSpPr>
        <p:spPr>
          <a:xfrm>
            <a:off x="4623000" y="2235250"/>
            <a:ext cx="2280000" cy="21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2"/>
                </a:solidFill>
                <a:latin typeface="Roboto"/>
                <a:ea typeface="Roboto"/>
                <a:cs typeface="Roboto"/>
                <a:sym typeface="Roboto"/>
              </a:rPr>
              <a:t>Diagramme de classe Enchères</a:t>
            </a:r>
            <a:endParaRPr sz="700">
              <a:solidFill>
                <a:schemeClr val="dk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4"/>
          <p:cNvPicPr preferRelativeResize="0"/>
          <p:nvPr/>
        </p:nvPicPr>
        <p:blipFill>
          <a:blip r:embed="rId3">
            <a:alphaModFix/>
          </a:blip>
          <a:stretch>
            <a:fillRect/>
          </a:stretch>
        </p:blipFill>
        <p:spPr>
          <a:xfrm>
            <a:off x="43625" y="152400"/>
            <a:ext cx="2750586" cy="4838699"/>
          </a:xfrm>
          <a:prstGeom prst="rect">
            <a:avLst/>
          </a:prstGeom>
          <a:noFill/>
          <a:ln>
            <a:noFill/>
          </a:ln>
        </p:spPr>
      </p:pic>
      <p:pic>
        <p:nvPicPr>
          <p:cNvPr id="379" name="Google Shape;379;p34"/>
          <p:cNvPicPr preferRelativeResize="0"/>
          <p:nvPr/>
        </p:nvPicPr>
        <p:blipFill>
          <a:blip r:embed="rId4">
            <a:alphaModFix/>
          </a:blip>
          <a:stretch>
            <a:fillRect/>
          </a:stretch>
        </p:blipFill>
        <p:spPr>
          <a:xfrm>
            <a:off x="2791323" y="152400"/>
            <a:ext cx="3561369" cy="4838699"/>
          </a:xfrm>
          <a:prstGeom prst="rect">
            <a:avLst/>
          </a:prstGeom>
          <a:noFill/>
          <a:ln>
            <a:noFill/>
          </a:ln>
        </p:spPr>
      </p:pic>
      <p:pic>
        <p:nvPicPr>
          <p:cNvPr id="380" name="Google Shape;380;p34"/>
          <p:cNvPicPr preferRelativeResize="0"/>
          <p:nvPr/>
        </p:nvPicPr>
        <p:blipFill>
          <a:blip r:embed="rId5">
            <a:alphaModFix/>
          </a:blip>
          <a:stretch>
            <a:fillRect/>
          </a:stretch>
        </p:blipFill>
        <p:spPr>
          <a:xfrm>
            <a:off x="6349800" y="1036188"/>
            <a:ext cx="2750576" cy="30711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84" name="Shape 384"/>
        <p:cNvGrpSpPr/>
        <p:nvPr/>
      </p:nvGrpSpPr>
      <p:grpSpPr>
        <a:xfrm>
          <a:off x="0" y="0"/>
          <a:ext cx="0" cy="0"/>
          <a:chOff x="0" y="0"/>
          <a:chExt cx="0" cy="0"/>
        </a:xfrm>
      </p:grpSpPr>
      <p:sp>
        <p:nvSpPr>
          <p:cNvPr id="385" name="Google Shape;385;p35"/>
          <p:cNvSpPr txBox="1"/>
          <p:nvPr>
            <p:ph type="title"/>
          </p:nvPr>
        </p:nvSpPr>
        <p:spPr>
          <a:xfrm>
            <a:off x="233825" y="1856950"/>
            <a:ext cx="8460300" cy="2944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fr" sz="4500"/>
              <a:t>Description d’une partie du code</a:t>
            </a:r>
            <a:endParaRPr sz="4500"/>
          </a:p>
          <a:p>
            <a:pPr indent="0" lvl="0" marL="0" rtl="0" algn="ctr">
              <a:spcBef>
                <a:spcPts val="1600"/>
              </a:spcBef>
              <a:spcAft>
                <a:spcPts val="0"/>
              </a:spcAft>
              <a:buNone/>
            </a:pPr>
            <a:r>
              <a:t/>
            </a:r>
            <a:endParaRPr i="1" sz="2400">
              <a:solidFill>
                <a:srgbClr val="FF0000"/>
              </a:solidFill>
            </a:endParaRPr>
          </a:p>
          <a:p>
            <a:pPr indent="0" lvl="0" marL="0" rtl="0" algn="ctr">
              <a:spcBef>
                <a:spcPts val="0"/>
              </a:spcBef>
              <a:spcAft>
                <a:spcPts val="0"/>
              </a:spcAft>
              <a:buNone/>
            </a:pPr>
            <a:r>
              <a:rPr b="1" i="1" lang="fr" sz="3400">
                <a:solidFill>
                  <a:srgbClr val="4A86E8"/>
                </a:solidFill>
              </a:rPr>
              <a:t>MODIFICATION</a:t>
            </a:r>
            <a:endParaRPr b="1" i="1" sz="3400">
              <a:solidFill>
                <a:srgbClr val="4A86E8"/>
              </a:solidFill>
            </a:endParaRPr>
          </a:p>
          <a:p>
            <a:pPr indent="0" lvl="0" marL="0" rtl="0" algn="ctr">
              <a:spcBef>
                <a:spcPts val="0"/>
              </a:spcBef>
              <a:spcAft>
                <a:spcPts val="0"/>
              </a:spcAft>
              <a:buNone/>
            </a:pPr>
            <a:r>
              <a:rPr i="1" lang="fr" sz="3400">
                <a:solidFill>
                  <a:srgbClr val="4A86E8"/>
                </a:solidFill>
              </a:rPr>
              <a:t>du</a:t>
            </a:r>
            <a:endParaRPr i="1" sz="3400">
              <a:solidFill>
                <a:srgbClr val="4A86E8"/>
              </a:solidFill>
            </a:endParaRPr>
          </a:p>
          <a:p>
            <a:pPr indent="0" lvl="0" marL="0" rtl="0" algn="ctr">
              <a:spcBef>
                <a:spcPts val="0"/>
              </a:spcBef>
              <a:spcAft>
                <a:spcPts val="0"/>
              </a:spcAft>
              <a:buNone/>
            </a:pPr>
            <a:r>
              <a:rPr b="1" i="1" lang="fr" sz="3400">
                <a:solidFill>
                  <a:srgbClr val="4A86E8"/>
                </a:solidFill>
              </a:rPr>
              <a:t>PROFIL</a:t>
            </a:r>
            <a:r>
              <a:rPr i="1" lang="fr" sz="3400">
                <a:solidFill>
                  <a:srgbClr val="4A86E8"/>
                </a:solidFill>
              </a:rPr>
              <a:t> UTILISATEUR</a:t>
            </a:r>
            <a:endParaRPr i="1" sz="3400">
              <a:solidFill>
                <a:srgbClr val="4A86E8"/>
              </a:solidFill>
            </a:endParaRPr>
          </a:p>
          <a:p>
            <a:pPr indent="0" lvl="0" marL="0" rtl="0" algn="ctr">
              <a:spcBef>
                <a:spcPts val="0"/>
              </a:spcBef>
              <a:spcAft>
                <a:spcPts val="0"/>
              </a:spcAft>
              <a:buNone/>
            </a:pPr>
            <a:r>
              <a:t/>
            </a:r>
            <a:endParaRPr i="1" sz="2400">
              <a:solidFill>
                <a:srgbClr val="FF0000"/>
              </a:solidFill>
            </a:endParaRPr>
          </a:p>
          <a:p>
            <a:pPr indent="0" lvl="0" marL="0" rtl="0" algn="ctr">
              <a:spcBef>
                <a:spcPts val="0"/>
              </a:spcBef>
              <a:spcAft>
                <a:spcPts val="0"/>
              </a:spcAft>
              <a:buNone/>
            </a:pPr>
            <a:r>
              <a:rPr lang="fr" sz="2277"/>
              <a:t>&gt; Depuis la saisie des données</a:t>
            </a:r>
            <a:endParaRPr sz="2277"/>
          </a:p>
          <a:p>
            <a:pPr indent="0" lvl="0" marL="0" rtl="0" algn="ctr">
              <a:spcBef>
                <a:spcPts val="1600"/>
              </a:spcBef>
              <a:spcAft>
                <a:spcPts val="0"/>
              </a:spcAft>
              <a:buNone/>
            </a:pPr>
            <a:r>
              <a:rPr lang="fr" sz="2277"/>
              <a:t>jusqu’au message de confirmation &lt;</a:t>
            </a:r>
            <a:endParaRPr i="1" sz="177">
              <a:solidFill>
                <a:srgbClr val="FF0000"/>
              </a:solidFill>
            </a:endParaRPr>
          </a:p>
          <a:p>
            <a:pPr indent="0" lvl="0" marL="0" rtl="0" algn="ctr">
              <a:spcBef>
                <a:spcPts val="1600"/>
              </a:spcBef>
              <a:spcAft>
                <a:spcPts val="0"/>
              </a:spcAft>
              <a:buNone/>
            </a:pPr>
            <a:r>
              <a:t/>
            </a:r>
            <a:endParaRPr i="1" sz="2400">
              <a:solidFill>
                <a:srgbClr val="FF0000"/>
              </a:solidFill>
            </a:endParaRPr>
          </a:p>
          <a:p>
            <a:pPr indent="0" lvl="0" marL="0" rtl="0" algn="ctr">
              <a:spcBef>
                <a:spcPts val="0"/>
              </a:spcBef>
              <a:spcAft>
                <a:spcPts val="0"/>
              </a:spcAft>
              <a:buNone/>
            </a:pPr>
            <a:r>
              <a:t/>
            </a:r>
            <a:endParaRPr i="1" sz="24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89" name="Shape 389"/>
        <p:cNvGrpSpPr/>
        <p:nvPr/>
      </p:nvGrpSpPr>
      <p:grpSpPr>
        <a:xfrm>
          <a:off x="0" y="0"/>
          <a:ext cx="0" cy="0"/>
          <a:chOff x="0" y="0"/>
          <a:chExt cx="0" cy="0"/>
        </a:xfrm>
      </p:grpSpPr>
      <p:sp>
        <p:nvSpPr>
          <p:cNvPr id="390" name="Google Shape;390;p36"/>
          <p:cNvSpPr txBox="1"/>
          <p:nvPr>
            <p:ph type="title"/>
          </p:nvPr>
        </p:nvSpPr>
        <p:spPr>
          <a:xfrm>
            <a:off x="5236750" y="3970300"/>
            <a:ext cx="3558600" cy="84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sz="1150"/>
              <a:t>&gt; Vers le m</a:t>
            </a:r>
            <a:r>
              <a:rPr b="1" lang="fr" sz="1150"/>
              <a:t>essage de confirmation</a:t>
            </a:r>
            <a:endParaRPr b="1" sz="1150"/>
          </a:p>
          <a:p>
            <a:pPr indent="0" lvl="0" marL="0" rtl="0" algn="ctr">
              <a:spcBef>
                <a:spcPts val="1600"/>
              </a:spcBef>
              <a:spcAft>
                <a:spcPts val="1600"/>
              </a:spcAft>
              <a:buSzPts val="990"/>
              <a:buNone/>
            </a:pPr>
            <a:r>
              <a:rPr i="1" lang="fr" sz="1150"/>
              <a:t>http://localhost:8080/profil/admin</a:t>
            </a:r>
            <a:r>
              <a:rPr b="1" i="1" lang="fr" sz="1150"/>
              <a:t>?success</a:t>
            </a:r>
            <a:endParaRPr b="1" i="1" sz="1150"/>
          </a:p>
        </p:txBody>
      </p:sp>
      <p:pic>
        <p:nvPicPr>
          <p:cNvPr id="391" name="Google Shape;391;p36"/>
          <p:cNvPicPr preferRelativeResize="0"/>
          <p:nvPr/>
        </p:nvPicPr>
        <p:blipFill>
          <a:blip r:embed="rId3">
            <a:alphaModFix/>
          </a:blip>
          <a:stretch>
            <a:fillRect/>
          </a:stretch>
        </p:blipFill>
        <p:spPr>
          <a:xfrm>
            <a:off x="316400" y="150050"/>
            <a:ext cx="4920351" cy="3109650"/>
          </a:xfrm>
          <a:prstGeom prst="rect">
            <a:avLst/>
          </a:prstGeom>
          <a:noFill/>
          <a:ln>
            <a:noFill/>
          </a:ln>
        </p:spPr>
      </p:pic>
      <p:pic>
        <p:nvPicPr>
          <p:cNvPr id="392" name="Google Shape;392;p36"/>
          <p:cNvPicPr preferRelativeResize="0"/>
          <p:nvPr/>
        </p:nvPicPr>
        <p:blipFill>
          <a:blip r:embed="rId4">
            <a:alphaModFix/>
          </a:blip>
          <a:stretch>
            <a:fillRect/>
          </a:stretch>
        </p:blipFill>
        <p:spPr>
          <a:xfrm>
            <a:off x="5536776" y="150050"/>
            <a:ext cx="3123023" cy="3572225"/>
          </a:xfrm>
          <a:prstGeom prst="rect">
            <a:avLst/>
          </a:prstGeom>
          <a:noFill/>
          <a:ln>
            <a:noFill/>
          </a:ln>
        </p:spPr>
      </p:pic>
      <p:sp>
        <p:nvSpPr>
          <p:cNvPr id="393" name="Google Shape;393;p36"/>
          <p:cNvSpPr txBox="1"/>
          <p:nvPr>
            <p:ph type="title"/>
          </p:nvPr>
        </p:nvSpPr>
        <p:spPr>
          <a:xfrm>
            <a:off x="841900" y="3970300"/>
            <a:ext cx="3558600" cy="846900"/>
          </a:xfrm>
          <a:prstGeom prst="rect">
            <a:avLst/>
          </a:prstGeom>
        </p:spPr>
        <p:txBody>
          <a:bodyPr anchorCtr="0" anchor="ctr" bIns="91425" lIns="91425" spcFirstLastPara="1" rIns="91425" wrap="square" tIns="91425">
            <a:noAutofit/>
          </a:bodyPr>
          <a:lstStyle/>
          <a:p>
            <a:pPr indent="-301625" lvl="0" marL="457200" rtl="0" algn="ctr">
              <a:spcBef>
                <a:spcPts val="0"/>
              </a:spcBef>
              <a:spcAft>
                <a:spcPts val="0"/>
              </a:spcAft>
              <a:buSzPts val="1150"/>
              <a:buChar char="●"/>
            </a:pPr>
            <a:r>
              <a:rPr b="1" lang="fr" sz="1150"/>
              <a:t>De la s</a:t>
            </a:r>
            <a:r>
              <a:rPr b="1" lang="fr" sz="1150"/>
              <a:t>aisie des données</a:t>
            </a:r>
            <a:endParaRPr b="1" sz="1150"/>
          </a:p>
          <a:p>
            <a:pPr indent="0" lvl="0" marL="0" rtl="0" algn="ctr">
              <a:spcBef>
                <a:spcPts val="1600"/>
              </a:spcBef>
              <a:spcAft>
                <a:spcPts val="1600"/>
              </a:spcAft>
              <a:buSzPts val="990"/>
              <a:buNone/>
            </a:pPr>
            <a:r>
              <a:rPr i="1" lang="fr" sz="1150"/>
              <a:t>http://localhost:8080/modification</a:t>
            </a:r>
            <a:endParaRPr b="1" i="1" sz="1150"/>
          </a:p>
        </p:txBody>
      </p:sp>
      <p:sp>
        <p:nvSpPr>
          <p:cNvPr id="394" name="Google Shape;394;p36"/>
          <p:cNvSpPr/>
          <p:nvPr/>
        </p:nvSpPr>
        <p:spPr>
          <a:xfrm>
            <a:off x="5058025" y="2867850"/>
            <a:ext cx="745800" cy="2721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7"/>
          <p:cNvPicPr preferRelativeResize="0"/>
          <p:nvPr/>
        </p:nvPicPr>
        <p:blipFill>
          <a:blip r:embed="rId3">
            <a:alphaModFix/>
          </a:blip>
          <a:stretch>
            <a:fillRect/>
          </a:stretch>
        </p:blipFill>
        <p:spPr>
          <a:xfrm>
            <a:off x="152400" y="152400"/>
            <a:ext cx="8839201" cy="4640857"/>
          </a:xfrm>
          <a:prstGeom prst="rect">
            <a:avLst/>
          </a:prstGeom>
          <a:noFill/>
          <a:ln>
            <a:noFill/>
          </a:ln>
        </p:spPr>
      </p:pic>
      <p:sp>
        <p:nvSpPr>
          <p:cNvPr id="400" name="Google Shape;400;p37"/>
          <p:cNvSpPr txBox="1"/>
          <p:nvPr/>
        </p:nvSpPr>
        <p:spPr>
          <a:xfrm>
            <a:off x="5581875" y="1173200"/>
            <a:ext cx="31155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lt1"/>
                </a:solidFill>
                <a:latin typeface="Roboto"/>
                <a:ea typeface="Roboto"/>
                <a:cs typeface="Roboto"/>
                <a:sym typeface="Roboto"/>
              </a:rPr>
              <a:t>Controller</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fr" sz="1800">
                <a:solidFill>
                  <a:schemeClr val="lt1"/>
                </a:solidFill>
                <a:latin typeface="Roboto"/>
                <a:ea typeface="Roboto"/>
                <a:cs typeface="Roboto"/>
                <a:sym typeface="Roboto"/>
              </a:rPr>
              <a:t>modification en POST (1/2)</a:t>
            </a:r>
            <a:endParaRPr sz="1800">
              <a:solidFill>
                <a:schemeClr val="lt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38"/>
          <p:cNvPicPr preferRelativeResize="0"/>
          <p:nvPr/>
        </p:nvPicPr>
        <p:blipFill>
          <a:blip r:embed="rId3">
            <a:alphaModFix/>
          </a:blip>
          <a:stretch>
            <a:fillRect/>
          </a:stretch>
        </p:blipFill>
        <p:spPr>
          <a:xfrm>
            <a:off x="152400" y="152400"/>
            <a:ext cx="8839202" cy="3464529"/>
          </a:xfrm>
          <a:prstGeom prst="rect">
            <a:avLst/>
          </a:prstGeom>
          <a:noFill/>
          <a:ln>
            <a:noFill/>
          </a:ln>
        </p:spPr>
      </p:pic>
      <p:sp>
        <p:nvSpPr>
          <p:cNvPr id="406" name="Google Shape;406;p38"/>
          <p:cNvSpPr txBox="1"/>
          <p:nvPr/>
        </p:nvSpPr>
        <p:spPr>
          <a:xfrm>
            <a:off x="5796150" y="1180975"/>
            <a:ext cx="31155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lt1"/>
                </a:solidFill>
                <a:latin typeface="Roboto"/>
                <a:ea typeface="Roboto"/>
                <a:cs typeface="Roboto"/>
                <a:sym typeface="Roboto"/>
              </a:rPr>
              <a:t>Controller</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fr" sz="1800">
                <a:solidFill>
                  <a:schemeClr val="lt1"/>
                </a:solidFill>
                <a:latin typeface="Roboto"/>
                <a:ea typeface="Roboto"/>
                <a:cs typeface="Roboto"/>
                <a:sym typeface="Roboto"/>
              </a:rPr>
              <a:t>modification en POST (2/2)</a:t>
            </a:r>
            <a:endParaRPr sz="1800">
              <a:solidFill>
                <a:schemeClr val="lt1"/>
              </a:solidFill>
              <a:latin typeface="Roboto"/>
              <a:ea typeface="Roboto"/>
              <a:cs typeface="Roboto"/>
              <a:sym typeface="Roboto"/>
            </a:endParaRPr>
          </a:p>
        </p:txBody>
      </p:sp>
      <p:sp>
        <p:nvSpPr>
          <p:cNvPr id="407" name="Google Shape;407;p38"/>
          <p:cNvSpPr txBox="1"/>
          <p:nvPr/>
        </p:nvSpPr>
        <p:spPr>
          <a:xfrm>
            <a:off x="341875" y="3814900"/>
            <a:ext cx="7381200" cy="111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oboto"/>
              <a:buChar char="●"/>
            </a:pPr>
            <a:r>
              <a:rPr lang="fr" sz="1800">
                <a:solidFill>
                  <a:schemeClr val="lt1"/>
                </a:solidFill>
                <a:latin typeface="Roboto"/>
                <a:ea typeface="Roboto"/>
                <a:cs typeface="Roboto"/>
                <a:sym typeface="Roboto"/>
              </a:rPr>
              <a:t>On fait une redirection en GET vers le profil de l’utilisateur</a:t>
            </a:r>
            <a:endParaRPr sz="1800">
              <a:solidFill>
                <a:schemeClr val="lt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39"/>
          <p:cNvPicPr preferRelativeResize="0"/>
          <p:nvPr/>
        </p:nvPicPr>
        <p:blipFill>
          <a:blip r:embed="rId3">
            <a:alphaModFix/>
          </a:blip>
          <a:stretch>
            <a:fillRect/>
          </a:stretch>
        </p:blipFill>
        <p:spPr>
          <a:xfrm>
            <a:off x="152400" y="990600"/>
            <a:ext cx="8839200" cy="3974104"/>
          </a:xfrm>
          <a:prstGeom prst="rect">
            <a:avLst/>
          </a:prstGeom>
          <a:noFill/>
          <a:ln>
            <a:noFill/>
          </a:ln>
        </p:spPr>
      </p:pic>
      <p:sp>
        <p:nvSpPr>
          <p:cNvPr id="413" name="Google Shape;413;p39"/>
          <p:cNvSpPr/>
          <p:nvPr/>
        </p:nvSpPr>
        <p:spPr>
          <a:xfrm>
            <a:off x="194250" y="1148975"/>
            <a:ext cx="6635400" cy="2331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4" name="Google Shape;414;p39"/>
          <p:cNvSpPr/>
          <p:nvPr/>
        </p:nvSpPr>
        <p:spPr>
          <a:xfrm>
            <a:off x="369950" y="3896425"/>
            <a:ext cx="6855900" cy="8499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5" name="Google Shape;415;p39"/>
          <p:cNvSpPr/>
          <p:nvPr/>
        </p:nvSpPr>
        <p:spPr>
          <a:xfrm>
            <a:off x="5205650" y="1459750"/>
            <a:ext cx="303000" cy="849900"/>
          </a:xfrm>
          <a:prstGeom prst="upArrow">
            <a:avLst>
              <a:gd fmla="val 50000" name="adj1"/>
              <a:gd fmla="val 50000" name="adj2"/>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6" name="Google Shape;416;p39"/>
          <p:cNvSpPr txBox="1"/>
          <p:nvPr/>
        </p:nvSpPr>
        <p:spPr>
          <a:xfrm>
            <a:off x="3371975" y="2387325"/>
            <a:ext cx="42600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2"/>
                </a:solidFill>
                <a:latin typeface="Roboto"/>
                <a:ea typeface="Roboto"/>
                <a:cs typeface="Roboto"/>
                <a:sym typeface="Roboto"/>
              </a:rPr>
              <a:t>On récupère l’éventuel flag “success”</a:t>
            </a:r>
            <a:endParaRPr sz="1600">
              <a:solidFill>
                <a:schemeClr val="dk2"/>
              </a:solidFill>
              <a:latin typeface="Roboto"/>
              <a:ea typeface="Roboto"/>
              <a:cs typeface="Roboto"/>
              <a:sym typeface="Roboto"/>
            </a:endParaRPr>
          </a:p>
        </p:txBody>
      </p:sp>
      <p:sp>
        <p:nvSpPr>
          <p:cNvPr id="417" name="Google Shape;417;p39"/>
          <p:cNvSpPr txBox="1"/>
          <p:nvPr/>
        </p:nvSpPr>
        <p:spPr>
          <a:xfrm>
            <a:off x="1228550" y="3409950"/>
            <a:ext cx="51387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2"/>
                </a:solidFill>
                <a:latin typeface="Roboto"/>
                <a:ea typeface="Roboto"/>
                <a:cs typeface="Roboto"/>
                <a:sym typeface="Roboto"/>
              </a:rPr>
              <a:t>Si on l’a, on passe un message de succès à la VUE</a:t>
            </a:r>
            <a:endParaRPr sz="1600">
              <a:solidFill>
                <a:schemeClr val="dk2"/>
              </a:solidFill>
              <a:latin typeface="Roboto"/>
              <a:ea typeface="Roboto"/>
              <a:cs typeface="Roboto"/>
              <a:sym typeface="Roboto"/>
            </a:endParaRPr>
          </a:p>
        </p:txBody>
      </p:sp>
      <p:sp>
        <p:nvSpPr>
          <p:cNvPr id="418" name="Google Shape;418;p39"/>
          <p:cNvSpPr/>
          <p:nvPr/>
        </p:nvSpPr>
        <p:spPr>
          <a:xfrm>
            <a:off x="916825" y="2839500"/>
            <a:ext cx="303000" cy="1001700"/>
          </a:xfrm>
          <a:prstGeom prst="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9" name="Google Shape;419;p39"/>
          <p:cNvSpPr txBox="1"/>
          <p:nvPr/>
        </p:nvSpPr>
        <p:spPr>
          <a:xfrm>
            <a:off x="194250" y="326350"/>
            <a:ext cx="4024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oboto"/>
              <a:buChar char="●"/>
            </a:pPr>
            <a:r>
              <a:rPr lang="fr" sz="1800">
                <a:solidFill>
                  <a:schemeClr val="lt1"/>
                </a:solidFill>
                <a:latin typeface="Roboto"/>
                <a:ea typeface="Roboto"/>
                <a:cs typeface="Roboto"/>
                <a:sym typeface="Roboto"/>
              </a:rPr>
              <a:t>Page PROFIL en GET</a:t>
            </a:r>
            <a:endParaRPr sz="1800">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0"/>
          <p:cNvSpPr txBox="1"/>
          <p:nvPr>
            <p:ph type="title"/>
          </p:nvPr>
        </p:nvSpPr>
        <p:spPr>
          <a:xfrm>
            <a:off x="265500" y="1816950"/>
            <a:ext cx="4045200" cy="150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t>Retour d’expérience et suite…</a:t>
            </a:r>
            <a:endParaRPr/>
          </a:p>
        </p:txBody>
      </p:sp>
      <p:sp>
        <p:nvSpPr>
          <p:cNvPr id="425" name="Google Shape;425;p40"/>
          <p:cNvSpPr txBox="1"/>
          <p:nvPr>
            <p:ph idx="2" type="body"/>
          </p:nvPr>
        </p:nvSpPr>
        <p:spPr>
          <a:xfrm>
            <a:off x="4661775" y="724200"/>
            <a:ext cx="4482300" cy="36951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lang="fr" sz="1400"/>
              <a:t>Sur ce 1er projet </a:t>
            </a:r>
            <a:r>
              <a:rPr b="1" lang="fr" sz="1400"/>
              <a:t>Java Spring Boot</a:t>
            </a:r>
            <a:r>
              <a:rPr lang="fr" sz="1400"/>
              <a:t> de 2 semaines, nous estimons avoir atteint l’itération 2, complétée  à 50%. La montée en compétences est concrète et nous avons hâte de comparer notre travail avec celui des autres groupes et de voir comment le même besoin de départ peut aboutir à différentes solutions techniques.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fr" sz="1400"/>
              <a:t>Fonctionnalités restantes à intégrer :</a:t>
            </a:r>
            <a:endParaRPr sz="1400"/>
          </a:p>
          <a:p>
            <a:pPr indent="-317500" lvl="0" marL="457200" rtl="0" algn="l">
              <a:spcBef>
                <a:spcPts val="1200"/>
              </a:spcBef>
              <a:spcAft>
                <a:spcPts val="0"/>
              </a:spcAft>
              <a:buSzPts val="1400"/>
              <a:buChar char="-"/>
            </a:pPr>
            <a:r>
              <a:rPr lang="fr" sz="1400"/>
              <a:t>Admin peut désactiver/supprimer un utilisateur</a:t>
            </a:r>
            <a:endParaRPr sz="1400"/>
          </a:p>
          <a:p>
            <a:pPr indent="-317500" lvl="0" marL="457200" rtl="0" algn="l">
              <a:spcBef>
                <a:spcPts val="0"/>
              </a:spcBef>
              <a:spcAft>
                <a:spcPts val="0"/>
              </a:spcAft>
              <a:buSzPts val="1400"/>
              <a:buChar char="-"/>
            </a:pPr>
            <a:r>
              <a:rPr lang="fr" sz="1400"/>
              <a:t>Mot de passe oublié</a:t>
            </a:r>
            <a:endParaRPr sz="1400"/>
          </a:p>
          <a:p>
            <a:pPr indent="-317500" lvl="0" marL="457200" rtl="0" algn="l">
              <a:spcBef>
                <a:spcPts val="0"/>
              </a:spcBef>
              <a:spcAft>
                <a:spcPts val="0"/>
              </a:spcAft>
              <a:buSzPts val="1400"/>
              <a:buChar char="-"/>
            </a:pPr>
            <a:r>
              <a:rPr lang="fr" sz="1400"/>
              <a:t>Pagination des enchères</a:t>
            </a:r>
            <a:endParaRPr sz="1400"/>
          </a:p>
          <a:p>
            <a:pPr indent="-317500" lvl="0" marL="457200" rtl="0" algn="l">
              <a:spcBef>
                <a:spcPts val="0"/>
              </a:spcBef>
              <a:spcAft>
                <a:spcPts val="0"/>
              </a:spcAft>
              <a:buSzPts val="1400"/>
              <a:buChar char="-"/>
            </a:pPr>
            <a:r>
              <a:rPr lang="fr" sz="1400"/>
              <a:t>CRUD des catégories</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Conclusion</a:t>
            </a:r>
            <a:endParaRPr/>
          </a:p>
        </p:txBody>
      </p:sp>
      <p:sp>
        <p:nvSpPr>
          <p:cNvPr id="431" name="Google Shape;431;p41"/>
          <p:cNvSpPr txBox="1"/>
          <p:nvPr>
            <p:ph idx="1" type="body"/>
          </p:nvPr>
        </p:nvSpPr>
        <p:spPr>
          <a:xfrm>
            <a:off x="311700" y="1103300"/>
            <a:ext cx="8520600" cy="367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Ce projet nous a </a:t>
            </a:r>
            <a:r>
              <a:rPr lang="fr"/>
              <a:t>permis</a:t>
            </a:r>
            <a:r>
              <a:rPr lang="fr"/>
              <a:t> d’appliquer nos connaissances en Java et Spring Boot acquises ces dernières semaines.</a:t>
            </a:r>
            <a:endParaRPr/>
          </a:p>
          <a:p>
            <a:pPr indent="0" lvl="0" marL="0" rtl="0" algn="l">
              <a:spcBef>
                <a:spcPts val="1200"/>
              </a:spcBef>
              <a:spcAft>
                <a:spcPts val="0"/>
              </a:spcAft>
              <a:buNone/>
            </a:pPr>
            <a:r>
              <a:rPr lang="fr"/>
              <a:t>Le travail en équipe a été une part essentielle à la bonne conduite du projet. Nous ainsi appris diviser le travail, à bien communiquer entre nous, mais aussi à débattre et à exposer nos idées.</a:t>
            </a:r>
            <a:endParaRPr/>
          </a:p>
          <a:p>
            <a:pPr indent="0" lvl="0" marL="0" rtl="0" algn="l">
              <a:spcBef>
                <a:spcPts val="1200"/>
              </a:spcBef>
              <a:spcAft>
                <a:spcPts val="0"/>
              </a:spcAft>
              <a:buNone/>
            </a:pPr>
            <a:r>
              <a:rPr lang="fr"/>
              <a:t>Un projet de cette envergure nous a apporté une réelle vision d’un projet qui pourrait être réalisé en entreprise.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cxnSp>
        <p:nvCxnSpPr>
          <p:cNvPr id="97" name="Google Shape;97;p15"/>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Stack technique et architecture</a:t>
            </a:r>
            <a:endParaRPr/>
          </a:p>
        </p:txBody>
      </p:sp>
      <p:sp>
        <p:nvSpPr>
          <p:cNvPr id="99" name="Google Shape;99;p15"/>
          <p:cNvSpPr/>
          <p:nvPr/>
        </p:nvSpPr>
        <p:spPr>
          <a:xfrm>
            <a:off x="421176" y="223569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Source Code Pro"/>
                <a:ea typeface="Source Code Pro"/>
                <a:cs typeface="Source Code Pro"/>
                <a:sym typeface="Source Code Pro"/>
              </a:rPr>
              <a:t>SQL Server</a:t>
            </a:r>
            <a:endParaRPr sz="1300">
              <a:solidFill>
                <a:schemeClr val="lt1"/>
              </a:solidFill>
              <a:latin typeface="Source Code Pro"/>
              <a:ea typeface="Source Code Pro"/>
              <a:cs typeface="Source Code Pro"/>
              <a:sym typeface="Source Code Pro"/>
            </a:endParaRPr>
          </a:p>
        </p:txBody>
      </p:sp>
      <p:sp>
        <p:nvSpPr>
          <p:cNvPr id="101" name="Google Shape;101;p15"/>
          <p:cNvSpPr/>
          <p:nvPr/>
        </p:nvSpPr>
        <p:spPr>
          <a:xfrm>
            <a:off x="2253122" y="1423415"/>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nvSpPr>
        <p:spPr>
          <a:xfrm>
            <a:off x="2253125" y="2596750"/>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solidFill>
                  <a:schemeClr val="lt1"/>
                </a:solidFill>
                <a:latin typeface="Source Code Pro"/>
                <a:ea typeface="Source Code Pro"/>
                <a:cs typeface="Source Code Pro"/>
                <a:sym typeface="Source Code Pro"/>
              </a:rPr>
              <a:t>Java</a:t>
            </a:r>
            <a:endParaRPr sz="3000">
              <a:solidFill>
                <a:schemeClr val="lt1"/>
              </a:solidFill>
              <a:latin typeface="Source Code Pro"/>
              <a:ea typeface="Source Code Pro"/>
              <a:cs typeface="Source Code Pro"/>
              <a:sym typeface="Source Code Pro"/>
            </a:endParaRPr>
          </a:p>
        </p:txBody>
      </p:sp>
      <p:sp>
        <p:nvSpPr>
          <p:cNvPr id="103" name="Google Shape;103;p15"/>
          <p:cNvSpPr/>
          <p:nvPr/>
        </p:nvSpPr>
        <p:spPr>
          <a:xfrm>
            <a:off x="5479300" y="1960428"/>
            <a:ext cx="1880700" cy="188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txBox="1"/>
          <p:nvPr/>
        </p:nvSpPr>
        <p:spPr>
          <a:xfrm>
            <a:off x="5666350" y="2571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Source Code Pro"/>
                <a:ea typeface="Source Code Pro"/>
                <a:cs typeface="Source Code Pro"/>
                <a:sym typeface="Source Code Pro"/>
              </a:rPr>
              <a:t>Spring Boot</a:t>
            </a:r>
            <a:endParaRPr sz="1300">
              <a:solidFill>
                <a:schemeClr val="lt1"/>
              </a:solidFill>
              <a:latin typeface="Source Code Pro"/>
              <a:ea typeface="Source Code Pro"/>
              <a:cs typeface="Source Code Pro"/>
              <a:sym typeface="Source Code Pro"/>
            </a:endParaRPr>
          </a:p>
        </p:txBody>
      </p:sp>
      <p:sp>
        <p:nvSpPr>
          <p:cNvPr id="105" name="Google Shape;105;p15"/>
          <p:cNvSpPr/>
          <p:nvPr/>
        </p:nvSpPr>
        <p:spPr>
          <a:xfrm>
            <a:off x="7718079" y="2394636"/>
            <a:ext cx="1012500" cy="10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nvSpPr>
        <p:spPr>
          <a:xfrm>
            <a:off x="7718425" y="2596750"/>
            <a:ext cx="101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Source Code Pro"/>
                <a:ea typeface="Source Code Pro"/>
                <a:cs typeface="Source Code Pro"/>
                <a:sym typeface="Source Code Pro"/>
              </a:rPr>
              <a:t>HTML, CSS,JS</a:t>
            </a:r>
            <a:endParaRPr sz="1300">
              <a:solidFill>
                <a:schemeClr val="lt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0" name="Shape 110"/>
        <p:cNvGrpSpPr/>
        <p:nvPr/>
      </p:nvGrpSpPr>
      <p:grpSpPr>
        <a:xfrm>
          <a:off x="0" y="0"/>
          <a:ext cx="0" cy="0"/>
          <a:chOff x="0" y="0"/>
          <a:chExt cx="0" cy="0"/>
        </a:xfrm>
      </p:grpSpPr>
      <p:sp>
        <p:nvSpPr>
          <p:cNvPr id="111" name="Google Shape;111;p16"/>
          <p:cNvSpPr txBox="1"/>
          <p:nvPr/>
        </p:nvSpPr>
        <p:spPr>
          <a:xfrm>
            <a:off x="271925" y="171225"/>
            <a:ext cx="46152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700">
                <a:solidFill>
                  <a:schemeClr val="accent6"/>
                </a:solidFill>
                <a:latin typeface="Roboto"/>
                <a:ea typeface="Roboto"/>
                <a:cs typeface="Roboto"/>
                <a:sym typeface="Roboto"/>
              </a:rPr>
              <a:t>Architecture en couches</a:t>
            </a:r>
            <a:endParaRPr sz="2700">
              <a:solidFill>
                <a:schemeClr val="accent6"/>
              </a:solidFill>
              <a:latin typeface="Roboto"/>
              <a:ea typeface="Roboto"/>
              <a:cs typeface="Roboto"/>
              <a:sym typeface="Roboto"/>
            </a:endParaRPr>
          </a:p>
        </p:txBody>
      </p:sp>
      <p:pic>
        <p:nvPicPr>
          <p:cNvPr id="112" name="Google Shape;112;p16"/>
          <p:cNvPicPr preferRelativeResize="0"/>
          <p:nvPr/>
        </p:nvPicPr>
        <p:blipFill rotWithShape="1">
          <a:blip r:embed="rId3">
            <a:alphaModFix/>
          </a:blip>
          <a:srcRect b="0" l="30174" r="30768" t="2987"/>
          <a:stretch/>
        </p:blipFill>
        <p:spPr>
          <a:xfrm>
            <a:off x="1219850" y="955650"/>
            <a:ext cx="1934624" cy="3880049"/>
          </a:xfrm>
          <a:prstGeom prst="rect">
            <a:avLst/>
          </a:prstGeom>
          <a:noFill/>
          <a:ln>
            <a:noFill/>
          </a:ln>
        </p:spPr>
      </p:pic>
      <p:cxnSp>
        <p:nvCxnSpPr>
          <p:cNvPr id="113" name="Google Shape;113;p16"/>
          <p:cNvCxnSpPr/>
          <p:nvPr/>
        </p:nvCxnSpPr>
        <p:spPr>
          <a:xfrm flipH="1" rot="10800000">
            <a:off x="2835925" y="1351875"/>
            <a:ext cx="815700" cy="780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p16"/>
          <p:cNvSpPr txBox="1"/>
          <p:nvPr/>
        </p:nvSpPr>
        <p:spPr>
          <a:xfrm>
            <a:off x="3651625" y="1186425"/>
            <a:ext cx="44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solidFill>
                  <a:schemeClr val="accent6"/>
                </a:solidFill>
                <a:latin typeface="Roboto"/>
                <a:ea typeface="Roboto"/>
                <a:cs typeface="Roboto"/>
                <a:sym typeface="Roboto"/>
              </a:rPr>
              <a:t>Vue </a:t>
            </a:r>
            <a:r>
              <a:rPr lang="fr" sz="1000">
                <a:solidFill>
                  <a:schemeClr val="accent6"/>
                </a:solidFill>
                <a:latin typeface="Roboto"/>
                <a:ea typeface="Roboto"/>
                <a:cs typeface="Roboto"/>
                <a:sym typeface="Roboto"/>
              </a:rPr>
              <a:t>: interface utilisateur, templates, pages web</a:t>
            </a:r>
            <a:endParaRPr sz="1000">
              <a:solidFill>
                <a:schemeClr val="accent6"/>
              </a:solidFill>
              <a:latin typeface="Roboto"/>
              <a:ea typeface="Roboto"/>
              <a:cs typeface="Roboto"/>
              <a:sym typeface="Roboto"/>
            </a:endParaRPr>
          </a:p>
        </p:txBody>
      </p:sp>
      <p:cxnSp>
        <p:nvCxnSpPr>
          <p:cNvPr id="115" name="Google Shape;115;p16"/>
          <p:cNvCxnSpPr/>
          <p:nvPr/>
        </p:nvCxnSpPr>
        <p:spPr>
          <a:xfrm flipH="1" rot="10800000">
            <a:off x="2452100" y="1812700"/>
            <a:ext cx="1212900" cy="3300"/>
          </a:xfrm>
          <a:prstGeom prst="straightConnector1">
            <a:avLst/>
          </a:prstGeom>
          <a:noFill/>
          <a:ln cap="flat" cmpd="sng" w="9525">
            <a:solidFill>
              <a:schemeClr val="dk2"/>
            </a:solidFill>
            <a:prstDash val="solid"/>
            <a:round/>
            <a:headEnd len="med" w="med" type="none"/>
            <a:tailEnd len="med" w="med" type="triangle"/>
          </a:ln>
        </p:spPr>
      </p:cxnSp>
      <p:sp>
        <p:nvSpPr>
          <p:cNvPr id="116" name="Google Shape;116;p16"/>
          <p:cNvSpPr txBox="1"/>
          <p:nvPr/>
        </p:nvSpPr>
        <p:spPr>
          <a:xfrm>
            <a:off x="3651625" y="1645000"/>
            <a:ext cx="44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solidFill>
                  <a:schemeClr val="accent6"/>
                </a:solidFill>
                <a:latin typeface="Roboto"/>
                <a:ea typeface="Roboto"/>
                <a:cs typeface="Roboto"/>
                <a:sym typeface="Roboto"/>
              </a:rPr>
              <a:t>Contrôleur </a:t>
            </a:r>
            <a:r>
              <a:rPr lang="fr" sz="1000">
                <a:solidFill>
                  <a:schemeClr val="accent6"/>
                </a:solidFill>
                <a:latin typeface="Roboto"/>
                <a:ea typeface="Roboto"/>
                <a:cs typeface="Roboto"/>
                <a:sym typeface="Roboto"/>
              </a:rPr>
              <a:t>: gère les requêtes et coordonne les interactions</a:t>
            </a:r>
            <a:endParaRPr sz="1000">
              <a:solidFill>
                <a:schemeClr val="accent6"/>
              </a:solidFill>
              <a:latin typeface="Roboto"/>
              <a:ea typeface="Roboto"/>
              <a:cs typeface="Roboto"/>
              <a:sym typeface="Roboto"/>
            </a:endParaRPr>
          </a:p>
        </p:txBody>
      </p:sp>
      <p:cxnSp>
        <p:nvCxnSpPr>
          <p:cNvPr id="117" name="Google Shape;117;p16"/>
          <p:cNvCxnSpPr/>
          <p:nvPr/>
        </p:nvCxnSpPr>
        <p:spPr>
          <a:xfrm flipH="1" rot="10800000">
            <a:off x="2420600" y="2637575"/>
            <a:ext cx="1275900" cy="90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16"/>
          <p:cNvSpPr txBox="1"/>
          <p:nvPr/>
        </p:nvSpPr>
        <p:spPr>
          <a:xfrm>
            <a:off x="3696500" y="2468675"/>
            <a:ext cx="44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solidFill>
                  <a:schemeClr val="accent6"/>
                </a:solidFill>
                <a:latin typeface="Roboto"/>
                <a:ea typeface="Roboto"/>
                <a:cs typeface="Roboto"/>
                <a:sym typeface="Roboto"/>
              </a:rPr>
              <a:t>Services </a:t>
            </a:r>
            <a:r>
              <a:rPr lang="fr" sz="1000">
                <a:solidFill>
                  <a:schemeClr val="accent6"/>
                </a:solidFill>
                <a:latin typeface="Roboto"/>
                <a:ea typeface="Roboto"/>
                <a:cs typeface="Roboto"/>
                <a:sym typeface="Roboto"/>
              </a:rPr>
              <a:t>: orchestration des opérations métier</a:t>
            </a:r>
            <a:endParaRPr sz="1000">
              <a:solidFill>
                <a:schemeClr val="accent6"/>
              </a:solidFill>
              <a:latin typeface="Roboto"/>
              <a:ea typeface="Roboto"/>
              <a:cs typeface="Roboto"/>
              <a:sym typeface="Roboto"/>
            </a:endParaRPr>
          </a:p>
        </p:txBody>
      </p:sp>
      <p:cxnSp>
        <p:nvCxnSpPr>
          <p:cNvPr id="119" name="Google Shape;119;p16"/>
          <p:cNvCxnSpPr/>
          <p:nvPr/>
        </p:nvCxnSpPr>
        <p:spPr>
          <a:xfrm>
            <a:off x="2605825" y="3917275"/>
            <a:ext cx="1063800" cy="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16"/>
          <p:cNvSpPr txBox="1"/>
          <p:nvPr/>
        </p:nvSpPr>
        <p:spPr>
          <a:xfrm>
            <a:off x="3651625" y="3750925"/>
            <a:ext cx="44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solidFill>
                  <a:schemeClr val="accent6"/>
                </a:solidFill>
                <a:latin typeface="Roboto"/>
                <a:ea typeface="Roboto"/>
                <a:cs typeface="Roboto"/>
                <a:sym typeface="Roboto"/>
              </a:rPr>
              <a:t>DAO/Repository</a:t>
            </a:r>
            <a:r>
              <a:rPr lang="fr" sz="1000">
                <a:solidFill>
                  <a:schemeClr val="accent6"/>
                </a:solidFill>
                <a:latin typeface="Roboto"/>
                <a:ea typeface="Roboto"/>
                <a:cs typeface="Roboto"/>
                <a:sym typeface="Roboto"/>
              </a:rPr>
              <a:t> : abstraction pour l'accès aux données</a:t>
            </a:r>
            <a:endParaRPr sz="1000">
              <a:solidFill>
                <a:schemeClr val="accent6"/>
              </a:solidFill>
              <a:latin typeface="Roboto"/>
              <a:ea typeface="Roboto"/>
              <a:cs typeface="Roboto"/>
              <a:sym typeface="Roboto"/>
            </a:endParaRPr>
          </a:p>
        </p:txBody>
      </p:sp>
      <p:cxnSp>
        <p:nvCxnSpPr>
          <p:cNvPr id="121" name="Google Shape;121;p16"/>
          <p:cNvCxnSpPr/>
          <p:nvPr/>
        </p:nvCxnSpPr>
        <p:spPr>
          <a:xfrm>
            <a:off x="2549575" y="3143475"/>
            <a:ext cx="1127700" cy="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16"/>
          <p:cNvSpPr txBox="1"/>
          <p:nvPr/>
        </p:nvSpPr>
        <p:spPr>
          <a:xfrm>
            <a:off x="3696500" y="2973675"/>
            <a:ext cx="44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solidFill>
                  <a:schemeClr val="accent6"/>
                </a:solidFill>
                <a:latin typeface="Roboto"/>
                <a:ea typeface="Roboto"/>
                <a:cs typeface="Roboto"/>
                <a:sym typeface="Roboto"/>
              </a:rPr>
              <a:t>Business </a:t>
            </a:r>
            <a:r>
              <a:rPr lang="fr" sz="1000">
                <a:solidFill>
                  <a:schemeClr val="accent6"/>
                </a:solidFill>
                <a:latin typeface="Roboto"/>
                <a:ea typeface="Roboto"/>
                <a:cs typeface="Roboto"/>
                <a:sym typeface="Roboto"/>
              </a:rPr>
              <a:t>Logic : règles métier et traitements</a:t>
            </a:r>
            <a:endParaRPr sz="1000">
              <a:solidFill>
                <a:schemeClr val="accent6"/>
              </a:solidFill>
              <a:latin typeface="Roboto"/>
              <a:ea typeface="Roboto"/>
              <a:cs typeface="Roboto"/>
              <a:sym typeface="Roboto"/>
            </a:endParaRPr>
          </a:p>
        </p:txBody>
      </p:sp>
      <p:cxnSp>
        <p:nvCxnSpPr>
          <p:cNvPr id="123" name="Google Shape;123;p16"/>
          <p:cNvCxnSpPr/>
          <p:nvPr/>
        </p:nvCxnSpPr>
        <p:spPr>
          <a:xfrm>
            <a:off x="2581525" y="4421000"/>
            <a:ext cx="1063800" cy="0"/>
          </a:xfrm>
          <a:prstGeom prst="straightConnector1">
            <a:avLst/>
          </a:prstGeom>
          <a:noFill/>
          <a:ln cap="flat" cmpd="sng" w="9525">
            <a:solidFill>
              <a:schemeClr val="dk2"/>
            </a:solidFill>
            <a:prstDash val="solid"/>
            <a:round/>
            <a:headEnd len="med" w="med" type="none"/>
            <a:tailEnd len="med" w="med" type="triangle"/>
          </a:ln>
        </p:spPr>
      </p:cxnSp>
      <p:sp>
        <p:nvSpPr>
          <p:cNvPr id="124" name="Google Shape;124;p16"/>
          <p:cNvSpPr txBox="1"/>
          <p:nvPr/>
        </p:nvSpPr>
        <p:spPr>
          <a:xfrm>
            <a:off x="3651625" y="4251650"/>
            <a:ext cx="44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solidFill>
                  <a:schemeClr val="accent6"/>
                </a:solidFill>
                <a:latin typeface="Roboto"/>
                <a:ea typeface="Roboto"/>
                <a:cs typeface="Roboto"/>
                <a:sym typeface="Roboto"/>
              </a:rPr>
              <a:t>Base de données</a:t>
            </a:r>
            <a:r>
              <a:rPr lang="fr" sz="1000">
                <a:solidFill>
                  <a:schemeClr val="accent6"/>
                </a:solidFill>
                <a:latin typeface="Roboto"/>
                <a:ea typeface="Roboto"/>
                <a:cs typeface="Roboto"/>
                <a:sym typeface="Roboto"/>
              </a:rPr>
              <a:t> : stockage persistant</a:t>
            </a:r>
            <a:endParaRPr sz="1000">
              <a:solidFill>
                <a:schemeClr val="accent6"/>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Maquettes et IHM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ENI-Enchères</a:t>
            </a:r>
            <a:endParaRPr/>
          </a:p>
        </p:txBody>
      </p:sp>
      <p:sp>
        <p:nvSpPr>
          <p:cNvPr id="135" name="Google Shape;135;p18"/>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page d’accueil de la plateforme affiche la liste de tous les objets actuellement en vente !</a:t>
            </a:r>
            <a:endParaRPr/>
          </a:p>
          <a:p>
            <a:pPr indent="0" lvl="0" marL="0" rtl="0" algn="l">
              <a:spcBef>
                <a:spcPts val="1200"/>
              </a:spcBef>
              <a:spcAft>
                <a:spcPts val="0"/>
              </a:spcAft>
              <a:buNone/>
            </a:pPr>
            <a:r>
              <a:rPr lang="fr"/>
              <a:t>Aucune connexion utilisateur n’est nécessaire pour afficher cette page. </a:t>
            </a:r>
            <a:endParaRPr/>
          </a:p>
          <a:p>
            <a:pPr indent="0" lvl="0" marL="0" rtl="0" algn="l">
              <a:spcBef>
                <a:spcPts val="1200"/>
              </a:spcBef>
              <a:spcAft>
                <a:spcPts val="1200"/>
              </a:spcAft>
              <a:buNone/>
            </a:pPr>
            <a:r>
              <a:rPr lang="fr"/>
              <a:t>Depuis cette page, il est possible d’accéder à la page de Login, aux détails de chaque vente… cependant il sera demandé de se logger afin de pouvoir y accéder. </a:t>
            </a:r>
            <a:endParaRPr/>
          </a:p>
        </p:txBody>
      </p:sp>
      <p:pic>
        <p:nvPicPr>
          <p:cNvPr descr="Ordinateur Chromebook ouvert" id="136" name="Google Shape;136;p18"/>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137" name="Google Shape;137;p18"/>
          <p:cNvPicPr preferRelativeResize="0"/>
          <p:nvPr/>
        </p:nvPicPr>
        <p:blipFill rotWithShape="1">
          <a:blip r:embed="rId4">
            <a:alphaModFix/>
          </a:blip>
          <a:srcRect b="0" l="8664" r="8656" t="0"/>
          <a:stretch/>
        </p:blipFill>
        <p:spPr>
          <a:xfrm>
            <a:off x="4131700" y="978250"/>
            <a:ext cx="4142047" cy="2335950"/>
          </a:xfrm>
          <a:prstGeom prst="rect">
            <a:avLst/>
          </a:prstGeom>
          <a:noFill/>
          <a:ln>
            <a:noFill/>
          </a:ln>
        </p:spPr>
      </p:pic>
      <p:pic>
        <p:nvPicPr>
          <p:cNvPr descr="Smartphone noir orienté en mode portrait" id="138" name="Google Shape;138;p18"/>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139" name="Google Shape;139;p18"/>
          <p:cNvPicPr preferRelativeResize="0"/>
          <p:nvPr/>
        </p:nvPicPr>
        <p:blipFill rotWithShape="1">
          <a:blip r:embed="rId6">
            <a:alphaModFix/>
          </a:blip>
          <a:srcRect b="4438" l="0" r="0" t="4429"/>
          <a:stretch/>
        </p:blipFill>
        <p:spPr>
          <a:xfrm>
            <a:off x="7269175" y="1858795"/>
            <a:ext cx="1514675" cy="26927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Page d’accueil (utilisateur non connecté)</a:t>
            </a:r>
            <a:endParaRPr>
              <a:solidFill>
                <a:schemeClr val="dk2"/>
              </a:solidFill>
              <a:latin typeface="Roboto"/>
              <a:ea typeface="Roboto"/>
              <a:cs typeface="Roboto"/>
              <a:sym typeface="Roboto"/>
            </a:endParaRPr>
          </a:p>
        </p:txBody>
      </p:sp>
      <p:pic>
        <p:nvPicPr>
          <p:cNvPr id="145" name="Google Shape;145;p19"/>
          <p:cNvPicPr preferRelativeResize="0"/>
          <p:nvPr/>
        </p:nvPicPr>
        <p:blipFill>
          <a:blip r:embed="rId3">
            <a:alphaModFix/>
          </a:blip>
          <a:stretch>
            <a:fillRect/>
          </a:stretch>
        </p:blipFill>
        <p:spPr>
          <a:xfrm>
            <a:off x="4726699" y="932663"/>
            <a:ext cx="4327051" cy="3278189"/>
          </a:xfrm>
          <a:prstGeom prst="rect">
            <a:avLst/>
          </a:prstGeom>
          <a:noFill/>
          <a:ln>
            <a:noFill/>
          </a:ln>
        </p:spPr>
      </p:pic>
      <p:pic>
        <p:nvPicPr>
          <p:cNvPr id="146" name="Google Shape;146;p19"/>
          <p:cNvPicPr preferRelativeResize="0"/>
          <p:nvPr/>
        </p:nvPicPr>
        <p:blipFill>
          <a:blip r:embed="rId4">
            <a:alphaModFix/>
          </a:blip>
          <a:stretch>
            <a:fillRect/>
          </a:stretch>
        </p:blipFill>
        <p:spPr>
          <a:xfrm>
            <a:off x="66950" y="1255513"/>
            <a:ext cx="4558750" cy="263247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Login</a:t>
            </a:r>
            <a:endParaRPr>
              <a:solidFill>
                <a:schemeClr val="dk2"/>
              </a:solidFill>
              <a:latin typeface="Roboto"/>
              <a:ea typeface="Roboto"/>
              <a:cs typeface="Roboto"/>
              <a:sym typeface="Roboto"/>
            </a:endParaRPr>
          </a:p>
        </p:txBody>
      </p:sp>
      <p:pic>
        <p:nvPicPr>
          <p:cNvPr id="152" name="Google Shape;152;p20"/>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153" name="Google Shape;153;p20"/>
          <p:cNvPicPr preferRelativeResize="0"/>
          <p:nvPr/>
        </p:nvPicPr>
        <p:blipFill>
          <a:blip r:embed="rId4">
            <a:alphaModFix/>
          </a:blip>
          <a:stretch>
            <a:fillRect/>
          </a:stretch>
        </p:blipFill>
        <p:spPr>
          <a:xfrm>
            <a:off x="74700" y="1261475"/>
            <a:ext cx="4546698" cy="2620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nvSpPr>
        <p:spPr>
          <a:xfrm>
            <a:off x="2526600" y="4589925"/>
            <a:ext cx="40908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Roboto"/>
                <a:ea typeface="Roboto"/>
                <a:cs typeface="Roboto"/>
                <a:sym typeface="Roboto"/>
              </a:rPr>
              <a:t>Créer un compte</a:t>
            </a:r>
            <a:endParaRPr>
              <a:solidFill>
                <a:schemeClr val="dk2"/>
              </a:solidFill>
              <a:latin typeface="Roboto"/>
              <a:ea typeface="Roboto"/>
              <a:cs typeface="Roboto"/>
              <a:sym typeface="Roboto"/>
            </a:endParaRPr>
          </a:p>
        </p:txBody>
      </p:sp>
      <p:pic>
        <p:nvPicPr>
          <p:cNvPr id="159" name="Google Shape;159;p21"/>
          <p:cNvPicPr preferRelativeResize="0"/>
          <p:nvPr/>
        </p:nvPicPr>
        <p:blipFill>
          <a:blip r:embed="rId3">
            <a:alphaModFix/>
          </a:blip>
          <a:stretch>
            <a:fillRect/>
          </a:stretch>
        </p:blipFill>
        <p:spPr>
          <a:xfrm>
            <a:off x="4681425" y="923625"/>
            <a:ext cx="4380175" cy="3296249"/>
          </a:xfrm>
          <a:prstGeom prst="rect">
            <a:avLst/>
          </a:prstGeom>
          <a:noFill/>
          <a:ln>
            <a:noFill/>
          </a:ln>
        </p:spPr>
      </p:pic>
      <p:pic>
        <p:nvPicPr>
          <p:cNvPr id="160" name="Google Shape;160;p21"/>
          <p:cNvPicPr preferRelativeResize="0"/>
          <p:nvPr/>
        </p:nvPicPr>
        <p:blipFill>
          <a:blip r:embed="rId4">
            <a:alphaModFix/>
          </a:blip>
          <a:stretch>
            <a:fillRect/>
          </a:stretch>
        </p:blipFill>
        <p:spPr>
          <a:xfrm>
            <a:off x="74700" y="1261475"/>
            <a:ext cx="4546698" cy="2620551"/>
          </a:xfrm>
          <a:prstGeom prst="rect">
            <a:avLst/>
          </a:prstGeom>
          <a:noFill/>
          <a:ln>
            <a:noFill/>
          </a:ln>
        </p:spPr>
      </p:pic>
      <p:pic>
        <p:nvPicPr>
          <p:cNvPr id="161" name="Google Shape;161;p21"/>
          <p:cNvPicPr preferRelativeResize="0"/>
          <p:nvPr/>
        </p:nvPicPr>
        <p:blipFill>
          <a:blip r:embed="rId5">
            <a:alphaModFix/>
          </a:blip>
          <a:stretch>
            <a:fillRect/>
          </a:stretch>
        </p:blipFill>
        <p:spPr>
          <a:xfrm>
            <a:off x="4681425" y="923663"/>
            <a:ext cx="4380175" cy="3296213"/>
          </a:xfrm>
          <a:prstGeom prst="rect">
            <a:avLst/>
          </a:prstGeom>
          <a:noFill/>
          <a:ln>
            <a:noFill/>
          </a:ln>
        </p:spPr>
      </p:pic>
      <p:pic>
        <p:nvPicPr>
          <p:cNvPr id="162" name="Google Shape;162;p21"/>
          <p:cNvPicPr preferRelativeResize="0"/>
          <p:nvPr/>
        </p:nvPicPr>
        <p:blipFill>
          <a:blip r:embed="rId6">
            <a:alphaModFix/>
          </a:blip>
          <a:stretch>
            <a:fillRect/>
          </a:stretch>
        </p:blipFill>
        <p:spPr>
          <a:xfrm>
            <a:off x="74700" y="1261475"/>
            <a:ext cx="4546700" cy="26402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